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1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ilskyggna">
    <p:spTree>
      <p:nvGrpSpPr>
        <p:cNvPr id="1" name=""/>
        <p:cNvGrpSpPr/>
        <p:nvPr/>
      </p:nvGrpSpPr>
      <p:grpSpPr>
        <a:xfrm>
          <a:off x="0" y="0"/>
          <a:ext cx="0" cy="0"/>
          <a:chOff x="0" y="0"/>
          <a:chExt cx="0" cy="0"/>
        </a:xfrm>
      </p:grpSpPr>
      <p:sp>
        <p:nvSpPr>
          <p:cNvPr id="9" name="Undirtitill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s-IS" smtClean="0"/>
              <a:t>Smelltu til að breyta stíl aðalundirtitla</a:t>
            </a:r>
            <a:endParaRPr kumimoji="0" lang="en-US"/>
          </a:p>
        </p:txBody>
      </p:sp>
      <p:sp>
        <p:nvSpPr>
          <p:cNvPr id="28" name="Titill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s-IS" smtClean="0"/>
              <a:t>Smelltu til að breyta stíl aðaltitils</a:t>
            </a:r>
            <a:endParaRPr kumimoji="0" lang="en-US"/>
          </a:p>
        </p:txBody>
      </p:sp>
      <p:cxnSp>
        <p:nvCxnSpPr>
          <p:cNvPr id="8" name="Bein tengilína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Bein tengilína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Sporaskj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gsetningarstaðgengill 14"/>
          <p:cNvSpPr>
            <a:spLocks noGrp="1"/>
          </p:cNvSpPr>
          <p:nvPr>
            <p:ph type="dt" sz="half" idx="10"/>
          </p:nvPr>
        </p:nvSpPr>
        <p:spPr/>
        <p:txBody>
          <a:bodyPr/>
          <a:lstStyle/>
          <a:p>
            <a:fld id="{6CF89F16-29E3-45A3-8779-6F0B890D872A}" type="datetimeFigureOut">
              <a:rPr lang="is-IS" smtClean="0"/>
              <a:t>31.1.2014</a:t>
            </a:fld>
            <a:endParaRPr lang="is-IS"/>
          </a:p>
        </p:txBody>
      </p:sp>
      <p:sp>
        <p:nvSpPr>
          <p:cNvPr id="16" name="Skyggnunúmersstaðgengill 15"/>
          <p:cNvSpPr>
            <a:spLocks noGrp="1"/>
          </p:cNvSpPr>
          <p:nvPr>
            <p:ph type="sldNum" sz="quarter" idx="11"/>
          </p:nvPr>
        </p:nvSpPr>
        <p:spPr/>
        <p:txBody>
          <a:bodyPr/>
          <a:lstStyle/>
          <a:p>
            <a:fld id="{ADFBCEDC-AD90-472C-8B2C-F868E43D8B72}" type="slidenum">
              <a:rPr lang="is-IS" smtClean="0"/>
              <a:t>‹#›</a:t>
            </a:fld>
            <a:endParaRPr lang="is-IS"/>
          </a:p>
        </p:txBody>
      </p:sp>
      <p:sp>
        <p:nvSpPr>
          <p:cNvPr id="17" name="Síðufótarstaðgengill 16"/>
          <p:cNvSpPr>
            <a:spLocks noGrp="1"/>
          </p:cNvSpPr>
          <p:nvPr>
            <p:ph type="ftr" sz="quarter" idx="12"/>
          </p:nvPr>
        </p:nvSpPr>
        <p:spPr/>
        <p:txBody>
          <a:bodyPr/>
          <a:lstStyle/>
          <a:p>
            <a:endParaRPr lang="is-I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ill og lóðréttur texti">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kumimoji="0" lang="is-IS" smtClean="0"/>
              <a:t>Smelltu til að breyta stíl aðaltitils</a:t>
            </a:r>
            <a:endParaRPr kumimoji="0" lang="en-US"/>
          </a:p>
        </p:txBody>
      </p:sp>
      <p:sp>
        <p:nvSpPr>
          <p:cNvPr id="3" name="Staðgengill lárétts texta 2"/>
          <p:cNvSpPr>
            <a:spLocks noGrp="1"/>
          </p:cNvSpPr>
          <p:nvPr>
            <p:ph type="body" orient="vert" idx="1"/>
          </p:nvPr>
        </p:nvSpPr>
        <p:spPr/>
        <p:txBody>
          <a:bodyPr vert="eaVert"/>
          <a:lstStyle/>
          <a:p>
            <a:pPr lvl="0" eaLnBrk="1" latinLnBrk="0" hangingPunct="1"/>
            <a:r>
              <a:rPr lang="is-IS" smtClean="0"/>
              <a:t>Smelltu til að breyta stílum aðaltexta</a:t>
            </a:r>
          </a:p>
          <a:p>
            <a:pPr lvl="1" eaLnBrk="1" latinLnBrk="0" hangingPunct="1"/>
            <a:r>
              <a:rPr lang="is-IS" smtClean="0"/>
              <a:t>Annað stig</a:t>
            </a:r>
          </a:p>
          <a:p>
            <a:pPr lvl="2" eaLnBrk="1" latinLnBrk="0" hangingPunct="1"/>
            <a:r>
              <a:rPr lang="is-IS" smtClean="0"/>
              <a:t>Þriðja stig</a:t>
            </a:r>
          </a:p>
          <a:p>
            <a:pPr lvl="3" eaLnBrk="1" latinLnBrk="0" hangingPunct="1"/>
            <a:r>
              <a:rPr lang="is-IS" smtClean="0"/>
              <a:t>Fjórða stig</a:t>
            </a:r>
          </a:p>
          <a:p>
            <a:pPr lvl="4" eaLnBrk="1" latinLnBrk="0" hangingPunct="1"/>
            <a:r>
              <a:rPr lang="is-IS" smtClean="0"/>
              <a:t>Fimmta stig</a:t>
            </a:r>
            <a:endParaRPr kumimoji="0" lang="en-US"/>
          </a:p>
        </p:txBody>
      </p:sp>
      <p:sp>
        <p:nvSpPr>
          <p:cNvPr id="4" name="Dagsetningarstaðgengill 3"/>
          <p:cNvSpPr>
            <a:spLocks noGrp="1"/>
          </p:cNvSpPr>
          <p:nvPr>
            <p:ph type="dt" sz="half" idx="10"/>
          </p:nvPr>
        </p:nvSpPr>
        <p:spPr/>
        <p:txBody>
          <a:bodyPr/>
          <a:lstStyle/>
          <a:p>
            <a:fld id="{6CF89F16-29E3-45A3-8779-6F0B890D872A}" type="datetimeFigureOut">
              <a:rPr lang="is-IS" smtClean="0"/>
              <a:t>31.1.2014</a:t>
            </a:fld>
            <a:endParaRPr lang="is-IS"/>
          </a:p>
        </p:txBody>
      </p:sp>
      <p:sp>
        <p:nvSpPr>
          <p:cNvPr id="5" name="Síðufótarstaðgengill 4"/>
          <p:cNvSpPr>
            <a:spLocks noGrp="1"/>
          </p:cNvSpPr>
          <p:nvPr>
            <p:ph type="ftr" sz="quarter" idx="11"/>
          </p:nvPr>
        </p:nvSpPr>
        <p:spPr/>
        <p:txBody>
          <a:bodyPr/>
          <a:lstStyle/>
          <a:p>
            <a:endParaRPr lang="is-IS"/>
          </a:p>
        </p:txBody>
      </p:sp>
      <p:sp>
        <p:nvSpPr>
          <p:cNvPr id="6" name="Skyggnunúmersstaðgengill 5"/>
          <p:cNvSpPr>
            <a:spLocks noGrp="1"/>
          </p:cNvSpPr>
          <p:nvPr>
            <p:ph type="sldNum" sz="quarter" idx="12"/>
          </p:nvPr>
        </p:nvSpPr>
        <p:spPr/>
        <p:txBody>
          <a:bodyPr/>
          <a:lstStyle/>
          <a:p>
            <a:fld id="{ADFBCEDC-AD90-472C-8B2C-F868E43D8B72}" type="slidenum">
              <a:rPr lang="is-IS" smtClean="0"/>
              <a:t>‹#›</a:t>
            </a:fld>
            <a:endParaRPr lang="is-I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óðréttur titill og texti">
    <p:spTree>
      <p:nvGrpSpPr>
        <p:cNvPr id="1" name=""/>
        <p:cNvGrpSpPr/>
        <p:nvPr/>
      </p:nvGrpSpPr>
      <p:grpSpPr>
        <a:xfrm>
          <a:off x="0" y="0"/>
          <a:ext cx="0" cy="0"/>
          <a:chOff x="0" y="0"/>
          <a:chExt cx="0" cy="0"/>
        </a:xfrm>
      </p:grpSpPr>
      <p:sp>
        <p:nvSpPr>
          <p:cNvPr id="2" name="Lóðréttur titill 1"/>
          <p:cNvSpPr>
            <a:spLocks noGrp="1"/>
          </p:cNvSpPr>
          <p:nvPr>
            <p:ph type="title" orient="vert"/>
          </p:nvPr>
        </p:nvSpPr>
        <p:spPr>
          <a:xfrm>
            <a:off x="6629400" y="274638"/>
            <a:ext cx="2057400" cy="5851525"/>
          </a:xfrm>
        </p:spPr>
        <p:txBody>
          <a:bodyPr vert="eaVert"/>
          <a:lstStyle/>
          <a:p>
            <a:r>
              <a:rPr kumimoji="0" lang="is-IS" smtClean="0"/>
              <a:t>Smelltu til að breyta stíl aðaltitils</a:t>
            </a:r>
            <a:endParaRPr kumimoji="0" lang="en-US"/>
          </a:p>
        </p:txBody>
      </p:sp>
      <p:sp>
        <p:nvSpPr>
          <p:cNvPr id="3" name="Staðgengill lárétts texta 2"/>
          <p:cNvSpPr>
            <a:spLocks noGrp="1"/>
          </p:cNvSpPr>
          <p:nvPr>
            <p:ph type="body" orient="vert" idx="1"/>
          </p:nvPr>
        </p:nvSpPr>
        <p:spPr>
          <a:xfrm>
            <a:off x="457200" y="274638"/>
            <a:ext cx="6019800" cy="5851525"/>
          </a:xfrm>
        </p:spPr>
        <p:txBody>
          <a:bodyPr vert="eaVert"/>
          <a:lstStyle/>
          <a:p>
            <a:pPr lvl="0" eaLnBrk="1" latinLnBrk="0" hangingPunct="1"/>
            <a:r>
              <a:rPr lang="is-IS" smtClean="0"/>
              <a:t>Smelltu til að breyta stílum aðaltexta</a:t>
            </a:r>
          </a:p>
          <a:p>
            <a:pPr lvl="1" eaLnBrk="1" latinLnBrk="0" hangingPunct="1"/>
            <a:r>
              <a:rPr lang="is-IS" smtClean="0"/>
              <a:t>Annað stig</a:t>
            </a:r>
          </a:p>
          <a:p>
            <a:pPr lvl="2" eaLnBrk="1" latinLnBrk="0" hangingPunct="1"/>
            <a:r>
              <a:rPr lang="is-IS" smtClean="0"/>
              <a:t>Þriðja stig</a:t>
            </a:r>
          </a:p>
          <a:p>
            <a:pPr lvl="3" eaLnBrk="1" latinLnBrk="0" hangingPunct="1"/>
            <a:r>
              <a:rPr lang="is-IS" smtClean="0"/>
              <a:t>Fjórða stig</a:t>
            </a:r>
          </a:p>
          <a:p>
            <a:pPr lvl="4" eaLnBrk="1" latinLnBrk="0" hangingPunct="1"/>
            <a:r>
              <a:rPr lang="is-IS" smtClean="0"/>
              <a:t>Fimmta stig</a:t>
            </a:r>
            <a:endParaRPr kumimoji="0" lang="en-US"/>
          </a:p>
        </p:txBody>
      </p:sp>
      <p:sp>
        <p:nvSpPr>
          <p:cNvPr id="4" name="Dagsetningarstaðgengill 3"/>
          <p:cNvSpPr>
            <a:spLocks noGrp="1"/>
          </p:cNvSpPr>
          <p:nvPr>
            <p:ph type="dt" sz="half" idx="10"/>
          </p:nvPr>
        </p:nvSpPr>
        <p:spPr/>
        <p:txBody>
          <a:bodyPr/>
          <a:lstStyle/>
          <a:p>
            <a:fld id="{6CF89F16-29E3-45A3-8779-6F0B890D872A}" type="datetimeFigureOut">
              <a:rPr lang="is-IS" smtClean="0"/>
              <a:t>31.1.2014</a:t>
            </a:fld>
            <a:endParaRPr lang="is-IS"/>
          </a:p>
        </p:txBody>
      </p:sp>
      <p:sp>
        <p:nvSpPr>
          <p:cNvPr id="5" name="Síðufótarstaðgengill 4"/>
          <p:cNvSpPr>
            <a:spLocks noGrp="1"/>
          </p:cNvSpPr>
          <p:nvPr>
            <p:ph type="ftr" sz="quarter" idx="11"/>
          </p:nvPr>
        </p:nvSpPr>
        <p:spPr/>
        <p:txBody>
          <a:bodyPr/>
          <a:lstStyle/>
          <a:p>
            <a:endParaRPr lang="is-IS"/>
          </a:p>
        </p:txBody>
      </p:sp>
      <p:sp>
        <p:nvSpPr>
          <p:cNvPr id="6" name="Skyggnunúmersstaðgengill 5"/>
          <p:cNvSpPr>
            <a:spLocks noGrp="1"/>
          </p:cNvSpPr>
          <p:nvPr>
            <p:ph type="sldNum" sz="quarter" idx="12"/>
          </p:nvPr>
        </p:nvSpPr>
        <p:spPr/>
        <p:txBody>
          <a:bodyPr/>
          <a:lstStyle/>
          <a:p>
            <a:fld id="{ADFBCEDC-AD90-472C-8B2C-F868E43D8B72}" type="slidenum">
              <a:rPr lang="is-IS" smtClean="0"/>
              <a:t>‹#›</a:t>
            </a:fld>
            <a:endParaRPr lang="is-I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ill og efni">
    <p:spTree>
      <p:nvGrpSpPr>
        <p:cNvPr id="1" name=""/>
        <p:cNvGrpSpPr/>
        <p:nvPr/>
      </p:nvGrpSpPr>
      <p:grpSpPr>
        <a:xfrm>
          <a:off x="0" y="0"/>
          <a:ext cx="0" cy="0"/>
          <a:chOff x="0" y="0"/>
          <a:chExt cx="0" cy="0"/>
        </a:xfrm>
      </p:grpSpPr>
      <p:sp>
        <p:nvSpPr>
          <p:cNvPr id="9" name="Staðgengill efnis 8"/>
          <p:cNvSpPr>
            <a:spLocks noGrp="1"/>
          </p:cNvSpPr>
          <p:nvPr>
            <p:ph idx="1"/>
          </p:nvPr>
        </p:nvSpPr>
        <p:spPr>
          <a:xfrm>
            <a:off x="457200" y="1524000"/>
            <a:ext cx="8229600" cy="4572000"/>
          </a:xfrm>
        </p:spPr>
        <p:txBody>
          <a:bodyPr/>
          <a:lstStyle/>
          <a:p>
            <a:pPr lvl="0" eaLnBrk="1" latinLnBrk="0" hangingPunct="1"/>
            <a:r>
              <a:rPr lang="is-IS" smtClean="0"/>
              <a:t>Smelltu til að breyta stílum aðaltexta</a:t>
            </a:r>
          </a:p>
          <a:p>
            <a:pPr lvl="1" eaLnBrk="1" latinLnBrk="0" hangingPunct="1"/>
            <a:r>
              <a:rPr lang="is-IS" smtClean="0"/>
              <a:t>Annað stig</a:t>
            </a:r>
          </a:p>
          <a:p>
            <a:pPr lvl="2" eaLnBrk="1" latinLnBrk="0" hangingPunct="1"/>
            <a:r>
              <a:rPr lang="is-IS" smtClean="0"/>
              <a:t>Þriðja stig</a:t>
            </a:r>
          </a:p>
          <a:p>
            <a:pPr lvl="3" eaLnBrk="1" latinLnBrk="0" hangingPunct="1"/>
            <a:r>
              <a:rPr lang="is-IS" smtClean="0"/>
              <a:t>Fjórða stig</a:t>
            </a:r>
          </a:p>
          <a:p>
            <a:pPr lvl="4" eaLnBrk="1" latinLnBrk="0" hangingPunct="1"/>
            <a:r>
              <a:rPr lang="is-IS" smtClean="0"/>
              <a:t>Fimmta stig</a:t>
            </a:r>
            <a:endParaRPr kumimoji="0" lang="en-US"/>
          </a:p>
        </p:txBody>
      </p:sp>
      <p:sp>
        <p:nvSpPr>
          <p:cNvPr id="14" name="Dagsetningarstaðgengill 13"/>
          <p:cNvSpPr>
            <a:spLocks noGrp="1"/>
          </p:cNvSpPr>
          <p:nvPr>
            <p:ph type="dt" sz="half" idx="14"/>
          </p:nvPr>
        </p:nvSpPr>
        <p:spPr/>
        <p:txBody>
          <a:bodyPr/>
          <a:lstStyle/>
          <a:p>
            <a:fld id="{6CF89F16-29E3-45A3-8779-6F0B890D872A}" type="datetimeFigureOut">
              <a:rPr lang="is-IS" smtClean="0"/>
              <a:t>31.1.2014</a:t>
            </a:fld>
            <a:endParaRPr lang="is-IS"/>
          </a:p>
        </p:txBody>
      </p:sp>
      <p:sp>
        <p:nvSpPr>
          <p:cNvPr id="15" name="Skyggnunúmersstaðgengill 14"/>
          <p:cNvSpPr>
            <a:spLocks noGrp="1"/>
          </p:cNvSpPr>
          <p:nvPr>
            <p:ph type="sldNum" sz="quarter" idx="15"/>
          </p:nvPr>
        </p:nvSpPr>
        <p:spPr/>
        <p:txBody>
          <a:bodyPr/>
          <a:lstStyle>
            <a:lvl1pPr algn="ctr">
              <a:defRPr/>
            </a:lvl1pPr>
          </a:lstStyle>
          <a:p>
            <a:fld id="{ADFBCEDC-AD90-472C-8B2C-F868E43D8B72}" type="slidenum">
              <a:rPr lang="is-IS" smtClean="0"/>
              <a:t>‹#›</a:t>
            </a:fld>
            <a:endParaRPr lang="is-IS"/>
          </a:p>
        </p:txBody>
      </p:sp>
      <p:sp>
        <p:nvSpPr>
          <p:cNvPr id="16" name="Síðufótarstaðgengill 15"/>
          <p:cNvSpPr>
            <a:spLocks noGrp="1"/>
          </p:cNvSpPr>
          <p:nvPr>
            <p:ph type="ftr" sz="quarter" idx="16"/>
          </p:nvPr>
        </p:nvSpPr>
        <p:spPr/>
        <p:txBody>
          <a:bodyPr/>
          <a:lstStyle/>
          <a:p>
            <a:endParaRPr lang="is-IS"/>
          </a:p>
        </p:txBody>
      </p:sp>
      <p:sp>
        <p:nvSpPr>
          <p:cNvPr id="17" name="Titill 16"/>
          <p:cNvSpPr>
            <a:spLocks noGrp="1"/>
          </p:cNvSpPr>
          <p:nvPr>
            <p:ph type="title"/>
          </p:nvPr>
        </p:nvSpPr>
        <p:spPr/>
        <p:txBody>
          <a:bodyPr rtlCol="0" anchor="b" anchorCtr="0"/>
          <a:lstStyle/>
          <a:p>
            <a:r>
              <a:rPr kumimoji="0" lang="is-IS" smtClean="0"/>
              <a:t>Smelltu til að breyta stíl aðaltitils</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Kaflafyrirsögn">
    <p:spTree>
      <p:nvGrpSpPr>
        <p:cNvPr id="1" name=""/>
        <p:cNvGrpSpPr/>
        <p:nvPr/>
      </p:nvGrpSpPr>
      <p:grpSpPr>
        <a:xfrm>
          <a:off x="0" y="0"/>
          <a:ext cx="0" cy="0"/>
          <a:chOff x="0" y="0"/>
          <a:chExt cx="0" cy="0"/>
        </a:xfrm>
      </p:grpSpPr>
      <p:sp>
        <p:nvSpPr>
          <p:cNvPr id="4" name="Dagsetningarstaðgengill 3"/>
          <p:cNvSpPr>
            <a:spLocks noGrp="1"/>
          </p:cNvSpPr>
          <p:nvPr>
            <p:ph type="dt" sz="half" idx="10"/>
          </p:nvPr>
        </p:nvSpPr>
        <p:spPr/>
        <p:txBody>
          <a:bodyPr/>
          <a:lstStyle/>
          <a:p>
            <a:fld id="{6CF89F16-29E3-45A3-8779-6F0B890D872A}" type="datetimeFigureOut">
              <a:rPr lang="is-IS" smtClean="0"/>
              <a:t>31.1.2014</a:t>
            </a:fld>
            <a:endParaRPr lang="is-IS"/>
          </a:p>
        </p:txBody>
      </p:sp>
      <p:sp>
        <p:nvSpPr>
          <p:cNvPr id="5" name="Síðufótarstaðgengill 4"/>
          <p:cNvSpPr>
            <a:spLocks noGrp="1"/>
          </p:cNvSpPr>
          <p:nvPr>
            <p:ph type="ftr" sz="quarter" idx="11"/>
          </p:nvPr>
        </p:nvSpPr>
        <p:spPr/>
        <p:txBody>
          <a:bodyPr/>
          <a:lstStyle/>
          <a:p>
            <a:endParaRPr lang="is-IS"/>
          </a:p>
        </p:txBody>
      </p:sp>
      <p:sp>
        <p:nvSpPr>
          <p:cNvPr id="6" name="Skyggnunúmersstaðgengill 5"/>
          <p:cNvSpPr>
            <a:spLocks noGrp="1"/>
          </p:cNvSpPr>
          <p:nvPr>
            <p:ph type="sldNum" sz="quarter" idx="12"/>
          </p:nvPr>
        </p:nvSpPr>
        <p:spPr/>
        <p:txBody>
          <a:bodyPr/>
          <a:lstStyle/>
          <a:p>
            <a:fld id="{ADFBCEDC-AD90-472C-8B2C-F868E43D8B72}" type="slidenum">
              <a:rPr lang="is-IS" smtClean="0"/>
              <a:t>‹#›</a:t>
            </a:fld>
            <a:endParaRPr lang="is-IS"/>
          </a:p>
        </p:txBody>
      </p:sp>
      <p:sp>
        <p:nvSpPr>
          <p:cNvPr id="2" name="Titill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s-IS" smtClean="0"/>
              <a:t>Smelltu til að breyta stíl aðaltitils</a:t>
            </a:r>
            <a:endParaRPr kumimoji="0" lang="en-US"/>
          </a:p>
        </p:txBody>
      </p:sp>
      <p:sp>
        <p:nvSpPr>
          <p:cNvPr id="3" name="Textastaðgengill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s-IS" smtClean="0"/>
              <a:t>Smelltu til að breyta stílum aðaltexta</a:t>
            </a:r>
          </a:p>
        </p:txBody>
      </p:sp>
      <p:cxnSp>
        <p:nvCxnSpPr>
          <p:cNvPr id="7" name="Bein tengilína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ö efnisatriði">
    <p:spTree>
      <p:nvGrpSpPr>
        <p:cNvPr id="1" name=""/>
        <p:cNvGrpSpPr/>
        <p:nvPr/>
      </p:nvGrpSpPr>
      <p:grpSpPr>
        <a:xfrm>
          <a:off x="0" y="0"/>
          <a:ext cx="0" cy="0"/>
          <a:chOff x="0" y="0"/>
          <a:chExt cx="0" cy="0"/>
        </a:xfrm>
      </p:grpSpPr>
      <p:sp>
        <p:nvSpPr>
          <p:cNvPr id="5" name="Dagsetningarstaðgengill 4"/>
          <p:cNvSpPr>
            <a:spLocks noGrp="1"/>
          </p:cNvSpPr>
          <p:nvPr>
            <p:ph type="dt" sz="half" idx="10"/>
          </p:nvPr>
        </p:nvSpPr>
        <p:spPr/>
        <p:txBody>
          <a:bodyPr/>
          <a:lstStyle/>
          <a:p>
            <a:fld id="{6CF89F16-29E3-45A3-8779-6F0B890D872A}" type="datetimeFigureOut">
              <a:rPr lang="is-IS" smtClean="0"/>
              <a:t>31.1.2014</a:t>
            </a:fld>
            <a:endParaRPr lang="is-IS"/>
          </a:p>
        </p:txBody>
      </p:sp>
      <p:sp>
        <p:nvSpPr>
          <p:cNvPr id="6" name="Síðufótarstaðgengill 5"/>
          <p:cNvSpPr>
            <a:spLocks noGrp="1"/>
          </p:cNvSpPr>
          <p:nvPr>
            <p:ph type="ftr" sz="quarter" idx="11"/>
          </p:nvPr>
        </p:nvSpPr>
        <p:spPr/>
        <p:txBody>
          <a:bodyPr/>
          <a:lstStyle/>
          <a:p>
            <a:endParaRPr lang="is-IS"/>
          </a:p>
        </p:txBody>
      </p:sp>
      <p:sp>
        <p:nvSpPr>
          <p:cNvPr id="7" name="Skyggnunúmersstaðgengill 6"/>
          <p:cNvSpPr>
            <a:spLocks noGrp="1"/>
          </p:cNvSpPr>
          <p:nvPr>
            <p:ph type="sldNum" sz="quarter" idx="12"/>
          </p:nvPr>
        </p:nvSpPr>
        <p:spPr/>
        <p:txBody>
          <a:bodyPr/>
          <a:lstStyle/>
          <a:p>
            <a:fld id="{ADFBCEDC-AD90-472C-8B2C-F868E43D8B72}" type="slidenum">
              <a:rPr lang="is-IS" smtClean="0"/>
              <a:t>‹#›</a:t>
            </a:fld>
            <a:endParaRPr lang="is-IS"/>
          </a:p>
        </p:txBody>
      </p:sp>
      <p:sp>
        <p:nvSpPr>
          <p:cNvPr id="2" name="Titill 1"/>
          <p:cNvSpPr>
            <a:spLocks noGrp="1"/>
          </p:cNvSpPr>
          <p:nvPr>
            <p:ph type="title"/>
          </p:nvPr>
        </p:nvSpPr>
        <p:spPr/>
        <p:txBody>
          <a:bodyPr/>
          <a:lstStyle/>
          <a:p>
            <a:r>
              <a:rPr kumimoji="0" lang="is-IS" smtClean="0"/>
              <a:t>Smelltu til að breyta stíl aðaltitils</a:t>
            </a:r>
            <a:endParaRPr kumimoji="0" lang="en-US"/>
          </a:p>
        </p:txBody>
      </p:sp>
      <p:sp>
        <p:nvSpPr>
          <p:cNvPr id="11" name="Staðgengill efnis 10"/>
          <p:cNvSpPr>
            <a:spLocks noGrp="1"/>
          </p:cNvSpPr>
          <p:nvPr>
            <p:ph sz="half" idx="1"/>
          </p:nvPr>
        </p:nvSpPr>
        <p:spPr>
          <a:xfrm>
            <a:off x="457200" y="1524000"/>
            <a:ext cx="4059936" cy="4572000"/>
          </a:xfrm>
        </p:spPr>
        <p:txBody>
          <a:bodyPr/>
          <a:lstStyle/>
          <a:p>
            <a:pPr lvl="0" eaLnBrk="1" latinLnBrk="0" hangingPunct="1"/>
            <a:r>
              <a:rPr lang="is-IS" smtClean="0"/>
              <a:t>Smelltu til að breyta stílum aðaltexta</a:t>
            </a:r>
          </a:p>
          <a:p>
            <a:pPr lvl="1" eaLnBrk="1" latinLnBrk="0" hangingPunct="1"/>
            <a:r>
              <a:rPr lang="is-IS" smtClean="0"/>
              <a:t>Annað stig</a:t>
            </a:r>
          </a:p>
          <a:p>
            <a:pPr lvl="2" eaLnBrk="1" latinLnBrk="0" hangingPunct="1"/>
            <a:r>
              <a:rPr lang="is-IS" smtClean="0"/>
              <a:t>Þriðja stig</a:t>
            </a:r>
          </a:p>
          <a:p>
            <a:pPr lvl="3" eaLnBrk="1" latinLnBrk="0" hangingPunct="1"/>
            <a:r>
              <a:rPr lang="is-IS" smtClean="0"/>
              <a:t>Fjórða stig</a:t>
            </a:r>
          </a:p>
          <a:p>
            <a:pPr lvl="4" eaLnBrk="1" latinLnBrk="0" hangingPunct="1"/>
            <a:r>
              <a:rPr lang="is-IS" smtClean="0"/>
              <a:t>Fimmta stig</a:t>
            </a:r>
            <a:endParaRPr kumimoji="0" lang="en-US"/>
          </a:p>
        </p:txBody>
      </p:sp>
      <p:sp>
        <p:nvSpPr>
          <p:cNvPr id="13" name="Staðgengill efnis 12"/>
          <p:cNvSpPr>
            <a:spLocks noGrp="1"/>
          </p:cNvSpPr>
          <p:nvPr>
            <p:ph sz="half" idx="2"/>
          </p:nvPr>
        </p:nvSpPr>
        <p:spPr>
          <a:xfrm>
            <a:off x="4648200" y="1524000"/>
            <a:ext cx="4059936" cy="4572000"/>
          </a:xfrm>
        </p:spPr>
        <p:txBody>
          <a:bodyPr/>
          <a:lstStyle/>
          <a:p>
            <a:pPr lvl="0" eaLnBrk="1" latinLnBrk="0" hangingPunct="1"/>
            <a:r>
              <a:rPr lang="is-IS" smtClean="0"/>
              <a:t>Smelltu til að breyta stílum aðaltexta</a:t>
            </a:r>
          </a:p>
          <a:p>
            <a:pPr lvl="1" eaLnBrk="1" latinLnBrk="0" hangingPunct="1"/>
            <a:r>
              <a:rPr lang="is-IS" smtClean="0"/>
              <a:t>Annað stig</a:t>
            </a:r>
          </a:p>
          <a:p>
            <a:pPr lvl="2" eaLnBrk="1" latinLnBrk="0" hangingPunct="1"/>
            <a:r>
              <a:rPr lang="is-IS" smtClean="0"/>
              <a:t>Þriðja stig</a:t>
            </a:r>
          </a:p>
          <a:p>
            <a:pPr lvl="3" eaLnBrk="1" latinLnBrk="0" hangingPunct="1"/>
            <a:r>
              <a:rPr lang="is-IS" smtClean="0"/>
              <a:t>Fjórða stig</a:t>
            </a:r>
          </a:p>
          <a:p>
            <a:pPr lvl="4" eaLnBrk="1" latinLnBrk="0" hangingPunct="1"/>
            <a:r>
              <a:rPr lang="is-IS" smtClean="0"/>
              <a:t>Fimmta stig</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anburður">
    <p:spTree>
      <p:nvGrpSpPr>
        <p:cNvPr id="1" name=""/>
        <p:cNvGrpSpPr/>
        <p:nvPr/>
      </p:nvGrpSpPr>
      <p:grpSpPr>
        <a:xfrm>
          <a:off x="0" y="0"/>
          <a:ext cx="0" cy="0"/>
          <a:chOff x="0" y="0"/>
          <a:chExt cx="0" cy="0"/>
        </a:xfrm>
      </p:grpSpPr>
      <p:sp>
        <p:nvSpPr>
          <p:cNvPr id="9" name="Skyggnunúmersstaðgengill 8"/>
          <p:cNvSpPr>
            <a:spLocks noGrp="1"/>
          </p:cNvSpPr>
          <p:nvPr>
            <p:ph type="sldNum" sz="quarter" idx="12"/>
          </p:nvPr>
        </p:nvSpPr>
        <p:spPr/>
        <p:txBody>
          <a:bodyPr/>
          <a:lstStyle/>
          <a:p>
            <a:fld id="{ADFBCEDC-AD90-472C-8B2C-F868E43D8B72}" type="slidenum">
              <a:rPr lang="is-IS" smtClean="0"/>
              <a:t>‹#›</a:t>
            </a:fld>
            <a:endParaRPr lang="is-IS"/>
          </a:p>
        </p:txBody>
      </p:sp>
      <p:sp>
        <p:nvSpPr>
          <p:cNvPr id="8" name="Síðufótarstaðgengill 7"/>
          <p:cNvSpPr>
            <a:spLocks noGrp="1"/>
          </p:cNvSpPr>
          <p:nvPr>
            <p:ph type="ftr" sz="quarter" idx="11"/>
          </p:nvPr>
        </p:nvSpPr>
        <p:spPr/>
        <p:txBody>
          <a:bodyPr/>
          <a:lstStyle/>
          <a:p>
            <a:endParaRPr lang="is-IS"/>
          </a:p>
        </p:txBody>
      </p:sp>
      <p:sp>
        <p:nvSpPr>
          <p:cNvPr id="7" name="Dagsetningarstaðgengill 6"/>
          <p:cNvSpPr>
            <a:spLocks noGrp="1"/>
          </p:cNvSpPr>
          <p:nvPr>
            <p:ph type="dt" sz="half" idx="10"/>
          </p:nvPr>
        </p:nvSpPr>
        <p:spPr/>
        <p:txBody>
          <a:bodyPr/>
          <a:lstStyle/>
          <a:p>
            <a:fld id="{6CF89F16-29E3-45A3-8779-6F0B890D872A}" type="datetimeFigureOut">
              <a:rPr lang="is-IS" smtClean="0"/>
              <a:t>31.1.2014</a:t>
            </a:fld>
            <a:endParaRPr lang="is-IS"/>
          </a:p>
        </p:txBody>
      </p:sp>
      <p:sp>
        <p:nvSpPr>
          <p:cNvPr id="3" name="Textastaðgengill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s-IS" smtClean="0"/>
              <a:t>Smelltu til að breyta stílum aðaltexta</a:t>
            </a:r>
          </a:p>
        </p:txBody>
      </p:sp>
      <p:sp>
        <p:nvSpPr>
          <p:cNvPr id="32" name="Staðgengill efnis 31"/>
          <p:cNvSpPr>
            <a:spLocks noGrp="1"/>
          </p:cNvSpPr>
          <p:nvPr>
            <p:ph sz="half" idx="2"/>
          </p:nvPr>
        </p:nvSpPr>
        <p:spPr>
          <a:xfrm>
            <a:off x="457200" y="2201896"/>
            <a:ext cx="4038600" cy="3913632"/>
          </a:xfrm>
        </p:spPr>
        <p:txBody>
          <a:bodyPr/>
          <a:lstStyle/>
          <a:p>
            <a:pPr lvl="0" eaLnBrk="1" latinLnBrk="0" hangingPunct="1"/>
            <a:r>
              <a:rPr lang="is-IS" smtClean="0"/>
              <a:t>Smelltu til að breyta stílum aðaltexta</a:t>
            </a:r>
          </a:p>
          <a:p>
            <a:pPr lvl="1" eaLnBrk="1" latinLnBrk="0" hangingPunct="1"/>
            <a:r>
              <a:rPr lang="is-IS" smtClean="0"/>
              <a:t>Annað stig</a:t>
            </a:r>
          </a:p>
          <a:p>
            <a:pPr lvl="2" eaLnBrk="1" latinLnBrk="0" hangingPunct="1"/>
            <a:r>
              <a:rPr lang="is-IS" smtClean="0"/>
              <a:t>Þriðja stig</a:t>
            </a:r>
          </a:p>
          <a:p>
            <a:pPr lvl="3" eaLnBrk="1" latinLnBrk="0" hangingPunct="1"/>
            <a:r>
              <a:rPr lang="is-IS" smtClean="0"/>
              <a:t>Fjórða stig</a:t>
            </a:r>
          </a:p>
          <a:p>
            <a:pPr lvl="4" eaLnBrk="1" latinLnBrk="0" hangingPunct="1"/>
            <a:r>
              <a:rPr lang="is-IS" smtClean="0"/>
              <a:t>Fimmta stig</a:t>
            </a:r>
            <a:endParaRPr kumimoji="0" lang="en-US"/>
          </a:p>
        </p:txBody>
      </p:sp>
      <p:sp>
        <p:nvSpPr>
          <p:cNvPr id="34" name="Staðgengill efnis 33"/>
          <p:cNvSpPr>
            <a:spLocks noGrp="1"/>
          </p:cNvSpPr>
          <p:nvPr>
            <p:ph sz="quarter" idx="4"/>
          </p:nvPr>
        </p:nvSpPr>
        <p:spPr>
          <a:xfrm>
            <a:off x="4649788" y="2201896"/>
            <a:ext cx="4038600" cy="3913632"/>
          </a:xfrm>
        </p:spPr>
        <p:txBody>
          <a:bodyPr/>
          <a:lstStyle/>
          <a:p>
            <a:pPr lvl="0" eaLnBrk="1" latinLnBrk="0" hangingPunct="1"/>
            <a:r>
              <a:rPr lang="is-IS" smtClean="0"/>
              <a:t>Smelltu til að breyta stílum aðaltexta</a:t>
            </a:r>
          </a:p>
          <a:p>
            <a:pPr lvl="1" eaLnBrk="1" latinLnBrk="0" hangingPunct="1"/>
            <a:r>
              <a:rPr lang="is-IS" smtClean="0"/>
              <a:t>Annað stig</a:t>
            </a:r>
          </a:p>
          <a:p>
            <a:pPr lvl="2" eaLnBrk="1" latinLnBrk="0" hangingPunct="1"/>
            <a:r>
              <a:rPr lang="is-IS" smtClean="0"/>
              <a:t>Þriðja stig</a:t>
            </a:r>
          </a:p>
          <a:p>
            <a:pPr lvl="3" eaLnBrk="1" latinLnBrk="0" hangingPunct="1"/>
            <a:r>
              <a:rPr lang="is-IS" smtClean="0"/>
              <a:t>Fjórða stig</a:t>
            </a:r>
          </a:p>
          <a:p>
            <a:pPr lvl="4" eaLnBrk="1" latinLnBrk="0" hangingPunct="1"/>
            <a:r>
              <a:rPr lang="is-IS" smtClean="0"/>
              <a:t>Fimmta stig</a:t>
            </a:r>
            <a:endParaRPr kumimoji="0" lang="en-US"/>
          </a:p>
        </p:txBody>
      </p:sp>
      <p:sp>
        <p:nvSpPr>
          <p:cNvPr id="2" name="Titill 1"/>
          <p:cNvSpPr>
            <a:spLocks noGrp="1"/>
          </p:cNvSpPr>
          <p:nvPr>
            <p:ph type="title"/>
          </p:nvPr>
        </p:nvSpPr>
        <p:spPr>
          <a:xfrm>
            <a:off x="457200" y="155448"/>
            <a:ext cx="8229600" cy="1143000"/>
          </a:xfrm>
        </p:spPr>
        <p:txBody>
          <a:bodyPr anchor="b" anchorCtr="0"/>
          <a:lstStyle>
            <a:lvl1pPr>
              <a:defRPr/>
            </a:lvl1pPr>
          </a:lstStyle>
          <a:p>
            <a:r>
              <a:rPr kumimoji="0" lang="is-IS" smtClean="0"/>
              <a:t>Smelltu til að breyta stíl aðaltitils</a:t>
            </a:r>
            <a:endParaRPr kumimoji="0" lang="en-US"/>
          </a:p>
        </p:txBody>
      </p:sp>
      <p:sp>
        <p:nvSpPr>
          <p:cNvPr id="12" name="Textastaðgengill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s-IS" smtClean="0"/>
              <a:t>Smelltu til að breyta stílum aðaltexta</a:t>
            </a:r>
          </a:p>
        </p:txBody>
      </p:sp>
      <p:cxnSp>
        <p:nvCxnSpPr>
          <p:cNvPr id="10" name="Bein tengilína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Bein tengilína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ðeins titill">
    <p:spTree>
      <p:nvGrpSpPr>
        <p:cNvPr id="1" name=""/>
        <p:cNvGrpSpPr/>
        <p:nvPr/>
      </p:nvGrpSpPr>
      <p:grpSpPr>
        <a:xfrm>
          <a:off x="0" y="0"/>
          <a:ext cx="0" cy="0"/>
          <a:chOff x="0" y="0"/>
          <a:chExt cx="0" cy="0"/>
        </a:xfrm>
      </p:grpSpPr>
      <p:sp>
        <p:nvSpPr>
          <p:cNvPr id="3" name="Dagsetningarstaðgengill 2"/>
          <p:cNvSpPr>
            <a:spLocks noGrp="1"/>
          </p:cNvSpPr>
          <p:nvPr>
            <p:ph type="dt" sz="half" idx="10"/>
          </p:nvPr>
        </p:nvSpPr>
        <p:spPr/>
        <p:txBody>
          <a:bodyPr/>
          <a:lstStyle/>
          <a:p>
            <a:fld id="{6CF89F16-29E3-45A3-8779-6F0B890D872A}" type="datetimeFigureOut">
              <a:rPr lang="is-IS" smtClean="0"/>
              <a:t>31.1.2014</a:t>
            </a:fld>
            <a:endParaRPr lang="is-IS"/>
          </a:p>
        </p:txBody>
      </p:sp>
      <p:sp>
        <p:nvSpPr>
          <p:cNvPr id="4" name="Síðufótarstaðgengill 3"/>
          <p:cNvSpPr>
            <a:spLocks noGrp="1"/>
          </p:cNvSpPr>
          <p:nvPr>
            <p:ph type="ftr" sz="quarter" idx="11"/>
          </p:nvPr>
        </p:nvSpPr>
        <p:spPr/>
        <p:txBody>
          <a:bodyPr/>
          <a:lstStyle/>
          <a:p>
            <a:endParaRPr lang="is-IS"/>
          </a:p>
        </p:txBody>
      </p:sp>
      <p:sp>
        <p:nvSpPr>
          <p:cNvPr id="5" name="Skyggnunúmersstaðgengill 4"/>
          <p:cNvSpPr>
            <a:spLocks noGrp="1"/>
          </p:cNvSpPr>
          <p:nvPr>
            <p:ph type="sldNum" sz="quarter" idx="12"/>
          </p:nvPr>
        </p:nvSpPr>
        <p:spPr/>
        <p:txBody>
          <a:bodyPr/>
          <a:lstStyle/>
          <a:p>
            <a:fld id="{ADFBCEDC-AD90-472C-8B2C-F868E43D8B72}" type="slidenum">
              <a:rPr lang="is-IS" smtClean="0"/>
              <a:t>‹#›</a:t>
            </a:fld>
            <a:endParaRPr lang="is-IS"/>
          </a:p>
        </p:txBody>
      </p:sp>
      <p:sp>
        <p:nvSpPr>
          <p:cNvPr id="2" name="Titill 1"/>
          <p:cNvSpPr>
            <a:spLocks noGrp="1"/>
          </p:cNvSpPr>
          <p:nvPr>
            <p:ph type="title"/>
          </p:nvPr>
        </p:nvSpPr>
        <p:spPr/>
        <p:txBody>
          <a:bodyPr/>
          <a:lstStyle/>
          <a:p>
            <a:r>
              <a:rPr kumimoji="0" lang="is-IS" smtClean="0"/>
              <a:t>Smelltu til að breyta stíl aðaltitils</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Autt">
    <p:spTree>
      <p:nvGrpSpPr>
        <p:cNvPr id="1" name=""/>
        <p:cNvGrpSpPr/>
        <p:nvPr/>
      </p:nvGrpSpPr>
      <p:grpSpPr>
        <a:xfrm>
          <a:off x="0" y="0"/>
          <a:ext cx="0" cy="0"/>
          <a:chOff x="0" y="0"/>
          <a:chExt cx="0" cy="0"/>
        </a:xfrm>
      </p:grpSpPr>
      <p:sp>
        <p:nvSpPr>
          <p:cNvPr id="2" name="Dagsetningarstaðgengill 1"/>
          <p:cNvSpPr>
            <a:spLocks noGrp="1"/>
          </p:cNvSpPr>
          <p:nvPr>
            <p:ph type="dt" sz="half" idx="10"/>
          </p:nvPr>
        </p:nvSpPr>
        <p:spPr/>
        <p:txBody>
          <a:bodyPr/>
          <a:lstStyle/>
          <a:p>
            <a:fld id="{6CF89F16-29E3-45A3-8779-6F0B890D872A}" type="datetimeFigureOut">
              <a:rPr lang="is-IS" smtClean="0"/>
              <a:t>31.1.2014</a:t>
            </a:fld>
            <a:endParaRPr lang="is-IS"/>
          </a:p>
        </p:txBody>
      </p:sp>
      <p:sp>
        <p:nvSpPr>
          <p:cNvPr id="3" name="Síðufótarstaðgengill 2"/>
          <p:cNvSpPr>
            <a:spLocks noGrp="1"/>
          </p:cNvSpPr>
          <p:nvPr>
            <p:ph type="ftr" sz="quarter" idx="11"/>
          </p:nvPr>
        </p:nvSpPr>
        <p:spPr/>
        <p:txBody>
          <a:bodyPr/>
          <a:lstStyle/>
          <a:p>
            <a:endParaRPr lang="is-IS"/>
          </a:p>
        </p:txBody>
      </p:sp>
      <p:sp>
        <p:nvSpPr>
          <p:cNvPr id="4" name="Skyggnunúmersstaðgengill 3"/>
          <p:cNvSpPr>
            <a:spLocks noGrp="1"/>
          </p:cNvSpPr>
          <p:nvPr>
            <p:ph type="sldNum" sz="quarter" idx="12"/>
          </p:nvPr>
        </p:nvSpPr>
        <p:spPr/>
        <p:txBody>
          <a:bodyPr/>
          <a:lstStyle/>
          <a:p>
            <a:fld id="{ADFBCEDC-AD90-472C-8B2C-F868E43D8B72}" type="slidenum">
              <a:rPr lang="is-IS" smtClean="0"/>
              <a:t>‹#›</a:t>
            </a:fld>
            <a:endParaRPr lang="is-I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Efni með skýringartexta">
    <p:spTree>
      <p:nvGrpSpPr>
        <p:cNvPr id="1" name=""/>
        <p:cNvGrpSpPr/>
        <p:nvPr/>
      </p:nvGrpSpPr>
      <p:grpSpPr>
        <a:xfrm>
          <a:off x="0" y="0"/>
          <a:ext cx="0" cy="0"/>
          <a:chOff x="0" y="0"/>
          <a:chExt cx="0" cy="0"/>
        </a:xfrm>
      </p:grpSpPr>
      <p:sp>
        <p:nvSpPr>
          <p:cNvPr id="29" name="Staðgengill efnis 28"/>
          <p:cNvSpPr>
            <a:spLocks noGrp="1"/>
          </p:cNvSpPr>
          <p:nvPr>
            <p:ph sz="quarter" idx="1"/>
          </p:nvPr>
        </p:nvSpPr>
        <p:spPr>
          <a:xfrm>
            <a:off x="457200" y="457200"/>
            <a:ext cx="6248400" cy="5715000"/>
          </a:xfrm>
        </p:spPr>
        <p:txBody>
          <a:bodyPr/>
          <a:lstStyle/>
          <a:p>
            <a:pPr lvl="0" eaLnBrk="1" latinLnBrk="0" hangingPunct="1"/>
            <a:r>
              <a:rPr lang="is-IS" smtClean="0"/>
              <a:t>Smelltu til að breyta stílum aðaltexta</a:t>
            </a:r>
          </a:p>
          <a:p>
            <a:pPr lvl="1" eaLnBrk="1" latinLnBrk="0" hangingPunct="1"/>
            <a:r>
              <a:rPr lang="is-IS" smtClean="0"/>
              <a:t>Annað stig</a:t>
            </a:r>
          </a:p>
          <a:p>
            <a:pPr lvl="2" eaLnBrk="1" latinLnBrk="0" hangingPunct="1"/>
            <a:r>
              <a:rPr lang="is-IS" smtClean="0"/>
              <a:t>Þriðja stig</a:t>
            </a:r>
          </a:p>
          <a:p>
            <a:pPr lvl="3" eaLnBrk="1" latinLnBrk="0" hangingPunct="1"/>
            <a:r>
              <a:rPr lang="is-IS" smtClean="0"/>
              <a:t>Fjórða stig</a:t>
            </a:r>
          </a:p>
          <a:p>
            <a:pPr lvl="4" eaLnBrk="1" latinLnBrk="0" hangingPunct="1"/>
            <a:r>
              <a:rPr lang="is-IS" smtClean="0"/>
              <a:t>Fimmta stig</a:t>
            </a:r>
            <a:endParaRPr kumimoji="0" lang="en-US"/>
          </a:p>
        </p:txBody>
      </p:sp>
      <p:sp>
        <p:nvSpPr>
          <p:cNvPr id="3" name="Textastaðgengill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s-IS" smtClean="0"/>
              <a:t>Smelltu til að breyta stílum aðaltexta</a:t>
            </a:r>
          </a:p>
        </p:txBody>
      </p:sp>
      <p:sp>
        <p:nvSpPr>
          <p:cNvPr id="31" name="Titill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s-IS" smtClean="0"/>
              <a:t>Smelltu til að breyta stíl aðaltitils</a:t>
            </a:r>
            <a:endParaRPr kumimoji="0" lang="en-US"/>
          </a:p>
        </p:txBody>
      </p:sp>
      <p:sp>
        <p:nvSpPr>
          <p:cNvPr id="8" name="Dagsetningarstaðgengill 7"/>
          <p:cNvSpPr>
            <a:spLocks noGrp="1"/>
          </p:cNvSpPr>
          <p:nvPr>
            <p:ph type="dt" sz="half" idx="14"/>
          </p:nvPr>
        </p:nvSpPr>
        <p:spPr/>
        <p:txBody>
          <a:bodyPr/>
          <a:lstStyle/>
          <a:p>
            <a:fld id="{6CF89F16-29E3-45A3-8779-6F0B890D872A}" type="datetimeFigureOut">
              <a:rPr lang="is-IS" smtClean="0"/>
              <a:t>31.1.2014</a:t>
            </a:fld>
            <a:endParaRPr lang="is-IS"/>
          </a:p>
        </p:txBody>
      </p:sp>
      <p:sp>
        <p:nvSpPr>
          <p:cNvPr id="9" name="Skyggnunúmersstaðgengill 8"/>
          <p:cNvSpPr>
            <a:spLocks noGrp="1"/>
          </p:cNvSpPr>
          <p:nvPr>
            <p:ph type="sldNum" sz="quarter" idx="15"/>
          </p:nvPr>
        </p:nvSpPr>
        <p:spPr/>
        <p:txBody>
          <a:bodyPr/>
          <a:lstStyle/>
          <a:p>
            <a:fld id="{ADFBCEDC-AD90-472C-8B2C-F868E43D8B72}" type="slidenum">
              <a:rPr lang="is-IS" smtClean="0"/>
              <a:t>‹#›</a:t>
            </a:fld>
            <a:endParaRPr lang="is-IS"/>
          </a:p>
        </p:txBody>
      </p:sp>
      <p:sp>
        <p:nvSpPr>
          <p:cNvPr id="10" name="Síðufótarstaðgengill 9"/>
          <p:cNvSpPr>
            <a:spLocks noGrp="1"/>
          </p:cNvSpPr>
          <p:nvPr>
            <p:ph type="ftr" sz="quarter" idx="16"/>
          </p:nvPr>
        </p:nvSpPr>
        <p:spPr/>
        <p:txBody>
          <a:bodyPr/>
          <a:lstStyle/>
          <a:p>
            <a:endParaRPr lang="is-I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Mynd með skýringartexta">
    <p:spTree>
      <p:nvGrpSpPr>
        <p:cNvPr id="1" name=""/>
        <p:cNvGrpSpPr/>
        <p:nvPr/>
      </p:nvGrpSpPr>
      <p:grpSpPr>
        <a:xfrm>
          <a:off x="0" y="0"/>
          <a:ext cx="0" cy="0"/>
          <a:chOff x="0" y="0"/>
          <a:chExt cx="0" cy="0"/>
        </a:xfrm>
      </p:grpSpPr>
      <p:sp>
        <p:nvSpPr>
          <p:cNvPr id="2" name="Titill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s-IS" smtClean="0"/>
              <a:t>Smelltu til að breyta stíl aðaltitils</a:t>
            </a:r>
            <a:endParaRPr kumimoji="0" lang="en-US"/>
          </a:p>
        </p:txBody>
      </p:sp>
      <p:sp>
        <p:nvSpPr>
          <p:cNvPr id="3" name="Myndastaðgengill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s-IS" smtClean="0"/>
              <a:t>Smelltu á tákn til að bæta við mynd</a:t>
            </a:r>
            <a:endParaRPr kumimoji="0" lang="en-US"/>
          </a:p>
        </p:txBody>
      </p:sp>
      <p:sp>
        <p:nvSpPr>
          <p:cNvPr id="4" name="Textastaðgengill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s-IS" smtClean="0"/>
              <a:t>Smelltu til að breyta stílum aðaltexta</a:t>
            </a:r>
          </a:p>
        </p:txBody>
      </p:sp>
      <p:sp>
        <p:nvSpPr>
          <p:cNvPr id="8" name="Dagsetningarstaðgengill 7"/>
          <p:cNvSpPr>
            <a:spLocks noGrp="1"/>
          </p:cNvSpPr>
          <p:nvPr>
            <p:ph type="dt" sz="half" idx="10"/>
          </p:nvPr>
        </p:nvSpPr>
        <p:spPr/>
        <p:txBody>
          <a:bodyPr/>
          <a:lstStyle/>
          <a:p>
            <a:fld id="{6CF89F16-29E3-45A3-8779-6F0B890D872A}" type="datetimeFigureOut">
              <a:rPr lang="is-IS" smtClean="0"/>
              <a:t>31.1.2014</a:t>
            </a:fld>
            <a:endParaRPr lang="is-IS"/>
          </a:p>
        </p:txBody>
      </p:sp>
      <p:sp>
        <p:nvSpPr>
          <p:cNvPr id="9" name="Skyggnunúmersstaðgengill 8"/>
          <p:cNvSpPr>
            <a:spLocks noGrp="1"/>
          </p:cNvSpPr>
          <p:nvPr>
            <p:ph type="sldNum" sz="quarter" idx="11"/>
          </p:nvPr>
        </p:nvSpPr>
        <p:spPr/>
        <p:txBody>
          <a:bodyPr/>
          <a:lstStyle/>
          <a:p>
            <a:fld id="{ADFBCEDC-AD90-472C-8B2C-F868E43D8B72}" type="slidenum">
              <a:rPr lang="is-IS" smtClean="0"/>
              <a:t>‹#›</a:t>
            </a:fld>
            <a:endParaRPr lang="is-IS"/>
          </a:p>
        </p:txBody>
      </p:sp>
      <p:sp>
        <p:nvSpPr>
          <p:cNvPr id="10" name="Síðufótarstaðgengill 9"/>
          <p:cNvSpPr>
            <a:spLocks noGrp="1"/>
          </p:cNvSpPr>
          <p:nvPr>
            <p:ph type="ftr" sz="quarter" idx="12"/>
          </p:nvPr>
        </p:nvSpPr>
        <p:spPr/>
        <p:txBody>
          <a:bodyPr/>
          <a:lstStyle/>
          <a:p>
            <a:endParaRPr lang="is-I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astaðgengill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s-IS" smtClean="0"/>
              <a:t>Smelltu til að breyta stílum aðaltexta</a:t>
            </a:r>
          </a:p>
          <a:p>
            <a:pPr lvl="1" eaLnBrk="1" latinLnBrk="0" hangingPunct="1"/>
            <a:r>
              <a:rPr kumimoji="0" lang="is-IS" smtClean="0"/>
              <a:t>Annað stig</a:t>
            </a:r>
          </a:p>
          <a:p>
            <a:pPr lvl="2" eaLnBrk="1" latinLnBrk="0" hangingPunct="1"/>
            <a:r>
              <a:rPr kumimoji="0" lang="is-IS" smtClean="0"/>
              <a:t>Þriðja stig</a:t>
            </a:r>
          </a:p>
          <a:p>
            <a:pPr lvl="3" eaLnBrk="1" latinLnBrk="0" hangingPunct="1"/>
            <a:r>
              <a:rPr kumimoji="0" lang="is-IS" smtClean="0"/>
              <a:t>Fjórða stig</a:t>
            </a:r>
          </a:p>
          <a:p>
            <a:pPr lvl="4" eaLnBrk="1" latinLnBrk="0" hangingPunct="1"/>
            <a:r>
              <a:rPr kumimoji="0" lang="is-IS" smtClean="0"/>
              <a:t>Fimmta stig</a:t>
            </a:r>
            <a:endParaRPr kumimoji="0" lang="en-US"/>
          </a:p>
        </p:txBody>
      </p:sp>
      <p:sp>
        <p:nvSpPr>
          <p:cNvPr id="24" name="Dagsetningarstaðgengill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CF89F16-29E3-45A3-8779-6F0B890D872A}" type="datetimeFigureOut">
              <a:rPr lang="is-IS" smtClean="0"/>
              <a:t>31.1.2014</a:t>
            </a:fld>
            <a:endParaRPr lang="is-IS"/>
          </a:p>
        </p:txBody>
      </p:sp>
      <p:sp>
        <p:nvSpPr>
          <p:cNvPr id="10" name="Síðufótarstaðgengill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s-IS"/>
          </a:p>
        </p:txBody>
      </p:sp>
      <p:sp>
        <p:nvSpPr>
          <p:cNvPr id="22" name="Skyggnunúmersstaðgengill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DFBCEDC-AD90-472C-8B2C-F868E43D8B72}" type="slidenum">
              <a:rPr lang="is-IS" smtClean="0"/>
              <a:t>‹#›</a:t>
            </a:fld>
            <a:endParaRPr lang="is-IS"/>
          </a:p>
        </p:txBody>
      </p:sp>
      <p:sp>
        <p:nvSpPr>
          <p:cNvPr id="5" name="Titilsstaðgengill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s-IS" smtClean="0"/>
              <a:t>Smelltu til að breyta stíl aðaltitils</a:t>
            </a:r>
            <a:endParaRPr kumimoji="0"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irtitill 2"/>
          <p:cNvSpPr>
            <a:spLocks noGrp="1"/>
          </p:cNvSpPr>
          <p:nvPr>
            <p:ph type="subTitle" idx="1"/>
          </p:nvPr>
        </p:nvSpPr>
        <p:spPr/>
        <p:txBody>
          <a:bodyPr>
            <a:normAutofit/>
          </a:bodyPr>
          <a:lstStyle/>
          <a:p>
            <a:r>
              <a:rPr lang="is-IS" dirty="0" smtClean="0">
                <a:solidFill>
                  <a:schemeClr val="bg1"/>
                </a:solidFill>
              </a:rPr>
              <a:t>THE ENGLISH VERSION OF THE ICELANDIC STORY </a:t>
            </a:r>
            <a:endParaRPr lang="is-IS" dirty="0">
              <a:solidFill>
                <a:schemeClr val="bg1"/>
              </a:solidFill>
            </a:endParaRPr>
          </a:p>
        </p:txBody>
      </p:sp>
      <p:sp>
        <p:nvSpPr>
          <p:cNvPr id="2" name="Titill 1"/>
          <p:cNvSpPr>
            <a:spLocks noGrp="1"/>
          </p:cNvSpPr>
          <p:nvPr>
            <p:ph type="ctrTitle"/>
          </p:nvPr>
        </p:nvSpPr>
        <p:spPr/>
        <p:txBody>
          <a:bodyPr/>
          <a:lstStyle/>
          <a:p>
            <a:r>
              <a:rPr lang="is-IS" dirty="0" smtClean="0">
                <a:solidFill>
                  <a:schemeClr val="bg1"/>
                </a:solidFill>
              </a:rPr>
              <a:t>Búkolla</a:t>
            </a:r>
            <a:endParaRPr lang="is-IS" dirty="0">
              <a:solidFill>
                <a:schemeClr val="bg1"/>
              </a:solidFill>
            </a:endParaRPr>
          </a:p>
        </p:txBody>
      </p:sp>
    </p:spTree>
    <p:extLst>
      <p:ext uri="{BB962C8B-B14F-4D97-AF65-F5344CB8AC3E}">
        <p14:creationId xmlns:p14="http://schemas.microsoft.com/office/powerpoint/2010/main" val="3279237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taðgengill efnis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4" y="2924944"/>
            <a:ext cx="4544873" cy="3330540"/>
          </a:xfrm>
        </p:spPr>
      </p:pic>
      <p:sp>
        <p:nvSpPr>
          <p:cNvPr id="2" name="Titill 1"/>
          <p:cNvSpPr>
            <a:spLocks noGrp="1"/>
          </p:cNvSpPr>
          <p:nvPr>
            <p:ph type="title"/>
          </p:nvPr>
        </p:nvSpPr>
        <p:spPr>
          <a:xfrm>
            <a:off x="467544" y="692696"/>
            <a:ext cx="8229600" cy="1980456"/>
          </a:xfrm>
        </p:spPr>
        <p:txBody>
          <a:bodyPr>
            <a:noAutofit/>
          </a:bodyPr>
          <a:lstStyle/>
          <a:p>
            <a:r>
              <a:rPr lang="en-US" sz="2000" dirty="0">
                <a:solidFill>
                  <a:schemeClr val="bg1"/>
                </a:solidFill>
                <a:effectLst/>
              </a:rPr>
              <a:t>When the ogress reached the </a:t>
            </a:r>
            <a:r>
              <a:rPr lang="en-US" sz="2000" dirty="0" smtClean="0">
                <a:solidFill>
                  <a:schemeClr val="bg1"/>
                </a:solidFill>
                <a:effectLst/>
              </a:rPr>
              <a:t>stream</a:t>
            </a:r>
            <a:r>
              <a:rPr lang="en-US" sz="2000" dirty="0">
                <a:solidFill>
                  <a:schemeClr val="bg1"/>
                </a:solidFill>
                <a:effectLst/>
              </a:rPr>
              <a:t>, she said, </a:t>
            </a:r>
            <a:r>
              <a:rPr lang="en-US" sz="2000" dirty="0" smtClean="0">
                <a:solidFill>
                  <a:schemeClr val="bg1"/>
                </a:solidFill>
                <a:effectLst/>
              </a:rPr>
              <a:t>“You won’t </a:t>
            </a:r>
            <a:r>
              <a:rPr lang="en-US" sz="2000" dirty="0">
                <a:solidFill>
                  <a:schemeClr val="bg1"/>
                </a:solidFill>
                <a:effectLst/>
              </a:rPr>
              <a:t>get away with that, my boy.“ And she </a:t>
            </a:r>
            <a:r>
              <a:rPr lang="en-US" sz="2000" dirty="0" smtClean="0">
                <a:solidFill>
                  <a:schemeClr val="bg1"/>
                </a:solidFill>
                <a:effectLst/>
              </a:rPr>
              <a:t>said to </a:t>
            </a:r>
            <a:r>
              <a:rPr lang="en-US" sz="2000" dirty="0">
                <a:solidFill>
                  <a:schemeClr val="bg1"/>
                </a:solidFill>
                <a:effectLst/>
              </a:rPr>
              <a:t>the </a:t>
            </a:r>
            <a:r>
              <a:rPr lang="en-US" sz="2000" dirty="0" smtClean="0">
                <a:solidFill>
                  <a:schemeClr val="bg1"/>
                </a:solidFill>
                <a:effectLst/>
              </a:rPr>
              <a:t>small ogress: “Run</a:t>
            </a:r>
            <a:r>
              <a:rPr lang="en-US" sz="2000" dirty="0">
                <a:solidFill>
                  <a:schemeClr val="bg1"/>
                </a:solidFill>
                <a:effectLst/>
              </a:rPr>
              <a:t>, run home girl and get your </a:t>
            </a:r>
            <a:r>
              <a:rPr lang="en-US" sz="2000" dirty="0" smtClean="0">
                <a:solidFill>
                  <a:schemeClr val="bg1"/>
                </a:solidFill>
                <a:effectLst/>
              </a:rPr>
              <a:t>father’s </a:t>
            </a:r>
            <a:r>
              <a:rPr lang="en-US" sz="2000" dirty="0">
                <a:solidFill>
                  <a:schemeClr val="bg1"/>
                </a:solidFill>
                <a:effectLst/>
              </a:rPr>
              <a:t>big bull.“ The </a:t>
            </a:r>
            <a:r>
              <a:rPr lang="en-US" sz="2000" dirty="0" smtClean="0">
                <a:solidFill>
                  <a:schemeClr val="bg1"/>
                </a:solidFill>
                <a:effectLst/>
              </a:rPr>
              <a:t>small </a:t>
            </a:r>
            <a:r>
              <a:rPr lang="en-US" sz="2000" dirty="0">
                <a:solidFill>
                  <a:schemeClr val="bg1"/>
                </a:solidFill>
                <a:effectLst/>
              </a:rPr>
              <a:t>one ran off and soon returned with an enormous bull, </a:t>
            </a:r>
            <a:r>
              <a:rPr lang="en-US" sz="2000" dirty="0" smtClean="0">
                <a:solidFill>
                  <a:schemeClr val="bg1"/>
                </a:solidFill>
                <a:effectLst/>
              </a:rPr>
              <a:t>which right away </a:t>
            </a:r>
            <a:r>
              <a:rPr lang="en-US" sz="2000" dirty="0">
                <a:solidFill>
                  <a:schemeClr val="bg1"/>
                </a:solidFill>
                <a:effectLst/>
              </a:rPr>
              <a:t>drank the whole </a:t>
            </a:r>
            <a:r>
              <a:rPr lang="en-US" sz="2000" dirty="0" smtClean="0">
                <a:solidFill>
                  <a:schemeClr val="bg1"/>
                </a:solidFill>
                <a:effectLst/>
              </a:rPr>
              <a:t>stream.</a:t>
            </a:r>
            <a:endParaRPr lang="is-IS" sz="2000" dirty="0">
              <a:solidFill>
                <a:schemeClr val="bg1"/>
              </a:solidFill>
              <a:latin typeface="+mn-lt"/>
            </a:endParaRPr>
          </a:p>
        </p:txBody>
      </p:sp>
    </p:spTree>
    <p:extLst>
      <p:ext uri="{BB962C8B-B14F-4D97-AF65-F5344CB8AC3E}">
        <p14:creationId xmlns:p14="http://schemas.microsoft.com/office/powerpoint/2010/main" val="3987521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taðgengill efnis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2492896"/>
            <a:ext cx="5184576" cy="3831725"/>
          </a:xfrm>
        </p:spPr>
      </p:pic>
      <p:sp>
        <p:nvSpPr>
          <p:cNvPr id="2" name="Titill 1"/>
          <p:cNvSpPr>
            <a:spLocks noGrp="1"/>
          </p:cNvSpPr>
          <p:nvPr>
            <p:ph type="title"/>
          </p:nvPr>
        </p:nvSpPr>
        <p:spPr>
          <a:xfrm>
            <a:off x="457200" y="332656"/>
            <a:ext cx="8229600" cy="2016224"/>
          </a:xfrm>
        </p:spPr>
        <p:txBody>
          <a:bodyPr>
            <a:noAutofit/>
          </a:bodyPr>
          <a:lstStyle/>
          <a:p>
            <a:r>
              <a:rPr lang="en-US" sz="2000" dirty="0" smtClean="0">
                <a:solidFill>
                  <a:schemeClr val="bg1"/>
                </a:solidFill>
                <a:effectLst/>
              </a:rPr>
              <a:t>Again, the boy feared that the ogress would catch them very quickly and he said, „What are we to do now, my dearest </a:t>
            </a:r>
            <a:r>
              <a:rPr lang="en-US" sz="2000" dirty="0" err="1" smtClean="0">
                <a:solidFill>
                  <a:schemeClr val="bg1"/>
                </a:solidFill>
                <a:effectLst/>
              </a:rPr>
              <a:t>Búkolla</a:t>
            </a:r>
            <a:r>
              <a:rPr lang="en-US" sz="2000" dirty="0" smtClean="0">
                <a:solidFill>
                  <a:schemeClr val="bg1"/>
                </a:solidFill>
                <a:effectLst/>
              </a:rPr>
              <a:t>?“ “Pick a hair from my tail, and put it on the ground.“ Then </a:t>
            </a:r>
            <a:r>
              <a:rPr lang="en-US" sz="2000" dirty="0" err="1" smtClean="0">
                <a:solidFill>
                  <a:schemeClr val="bg1"/>
                </a:solidFill>
                <a:effectLst/>
              </a:rPr>
              <a:t>Búkolla</a:t>
            </a:r>
            <a:r>
              <a:rPr lang="en-US" sz="2000" dirty="0" smtClean="0">
                <a:solidFill>
                  <a:schemeClr val="bg1"/>
                </a:solidFill>
                <a:effectLst/>
              </a:rPr>
              <a:t> said to the hair “By these words I lay the spell that you become a fire so hot that no one can cross it but the flying bird.“ As soon as she had spoken, the hair turned into a big fire. </a:t>
            </a:r>
            <a:endParaRPr lang="en-US" sz="2000" dirty="0">
              <a:solidFill>
                <a:schemeClr val="bg1"/>
              </a:solidFill>
              <a:latin typeface="+mn-lt"/>
            </a:endParaRPr>
          </a:p>
        </p:txBody>
      </p:sp>
    </p:spTree>
    <p:extLst>
      <p:ext uri="{BB962C8B-B14F-4D97-AF65-F5344CB8AC3E}">
        <p14:creationId xmlns:p14="http://schemas.microsoft.com/office/powerpoint/2010/main" val="1425767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taðgengill efnis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2708920"/>
            <a:ext cx="5616624" cy="3358480"/>
          </a:xfrm>
        </p:spPr>
      </p:pic>
      <p:sp>
        <p:nvSpPr>
          <p:cNvPr id="2" name="Titill 1"/>
          <p:cNvSpPr>
            <a:spLocks noGrp="1"/>
          </p:cNvSpPr>
          <p:nvPr>
            <p:ph type="title"/>
          </p:nvPr>
        </p:nvSpPr>
        <p:spPr>
          <a:xfrm>
            <a:off x="395536" y="476672"/>
            <a:ext cx="8229600" cy="1908448"/>
          </a:xfrm>
        </p:spPr>
        <p:txBody>
          <a:bodyPr>
            <a:normAutofit/>
          </a:bodyPr>
          <a:lstStyle/>
          <a:p>
            <a:r>
              <a:rPr lang="en-US" sz="2000" dirty="0">
                <a:solidFill>
                  <a:schemeClr val="bg1"/>
                </a:solidFill>
                <a:effectLst/>
              </a:rPr>
              <a:t>When the </a:t>
            </a:r>
            <a:r>
              <a:rPr lang="en-US" sz="2000" dirty="0" smtClean="0">
                <a:solidFill>
                  <a:schemeClr val="bg1"/>
                </a:solidFill>
                <a:effectLst/>
              </a:rPr>
              <a:t>big ogress </a:t>
            </a:r>
            <a:r>
              <a:rPr lang="en-US" sz="2000" dirty="0">
                <a:solidFill>
                  <a:schemeClr val="bg1"/>
                </a:solidFill>
                <a:effectLst/>
              </a:rPr>
              <a:t>reached the </a:t>
            </a:r>
            <a:r>
              <a:rPr lang="en-US" sz="2000" dirty="0" smtClean="0">
                <a:solidFill>
                  <a:schemeClr val="bg1"/>
                </a:solidFill>
                <a:effectLst/>
              </a:rPr>
              <a:t>fire </a:t>
            </a:r>
            <a:r>
              <a:rPr lang="en-US" sz="2000" dirty="0">
                <a:solidFill>
                  <a:schemeClr val="bg1"/>
                </a:solidFill>
                <a:effectLst/>
              </a:rPr>
              <a:t>she shouted, “You won´t get away with that, my boy.“ And to the </a:t>
            </a:r>
            <a:r>
              <a:rPr lang="en-US" sz="2000" dirty="0" smtClean="0">
                <a:solidFill>
                  <a:schemeClr val="bg1"/>
                </a:solidFill>
                <a:effectLst/>
              </a:rPr>
              <a:t>small ogress </a:t>
            </a:r>
            <a:r>
              <a:rPr lang="en-US" sz="2000" dirty="0">
                <a:solidFill>
                  <a:schemeClr val="bg1"/>
                </a:solidFill>
                <a:effectLst/>
              </a:rPr>
              <a:t>she said, “Go get your </a:t>
            </a:r>
            <a:r>
              <a:rPr lang="en-US" sz="2000" dirty="0" smtClean="0">
                <a:solidFill>
                  <a:schemeClr val="bg1"/>
                </a:solidFill>
                <a:effectLst/>
              </a:rPr>
              <a:t>father’s </a:t>
            </a:r>
            <a:r>
              <a:rPr lang="en-US" sz="2000" dirty="0">
                <a:solidFill>
                  <a:schemeClr val="bg1"/>
                </a:solidFill>
                <a:effectLst/>
              </a:rPr>
              <a:t>big bull, girl.“ The girl did and returned with the bull, which then </a:t>
            </a:r>
            <a:r>
              <a:rPr lang="en-US" sz="2000" dirty="0" smtClean="0">
                <a:solidFill>
                  <a:schemeClr val="bg1"/>
                </a:solidFill>
                <a:effectLst/>
              </a:rPr>
              <a:t>pissed </a:t>
            </a:r>
            <a:r>
              <a:rPr lang="en-US" sz="2000" dirty="0">
                <a:solidFill>
                  <a:schemeClr val="bg1"/>
                </a:solidFill>
                <a:effectLst/>
              </a:rPr>
              <a:t>all the water it had drunk from the stream and </a:t>
            </a:r>
            <a:r>
              <a:rPr lang="en-US" sz="2000" dirty="0" smtClean="0">
                <a:solidFill>
                  <a:schemeClr val="bg1"/>
                </a:solidFill>
                <a:effectLst/>
              </a:rPr>
              <a:t>put </a:t>
            </a:r>
            <a:r>
              <a:rPr lang="en-US" sz="2000" dirty="0">
                <a:solidFill>
                  <a:schemeClr val="bg1"/>
                </a:solidFill>
                <a:effectLst/>
              </a:rPr>
              <a:t>out the fire.</a:t>
            </a:r>
            <a:endParaRPr lang="is-IS" sz="2000" dirty="0">
              <a:solidFill>
                <a:schemeClr val="bg1"/>
              </a:solidFill>
              <a:effectLst/>
            </a:endParaRPr>
          </a:p>
        </p:txBody>
      </p:sp>
    </p:spTree>
    <p:extLst>
      <p:ext uri="{BB962C8B-B14F-4D97-AF65-F5344CB8AC3E}">
        <p14:creationId xmlns:p14="http://schemas.microsoft.com/office/powerpoint/2010/main" val="2274277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taðgengill efnis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2708920"/>
            <a:ext cx="6192688" cy="3824436"/>
          </a:xfrm>
        </p:spPr>
      </p:pic>
      <p:sp>
        <p:nvSpPr>
          <p:cNvPr id="2" name="Titill 1"/>
          <p:cNvSpPr>
            <a:spLocks noGrp="1"/>
          </p:cNvSpPr>
          <p:nvPr>
            <p:ph type="title"/>
          </p:nvPr>
        </p:nvSpPr>
        <p:spPr>
          <a:xfrm>
            <a:off x="467544" y="836712"/>
            <a:ext cx="8229600" cy="1764432"/>
          </a:xfrm>
        </p:spPr>
        <p:txBody>
          <a:bodyPr>
            <a:noAutofit/>
          </a:bodyPr>
          <a:lstStyle/>
          <a:p>
            <a:r>
              <a:rPr lang="en-US" sz="2000" dirty="0" smtClean="0">
                <a:solidFill>
                  <a:schemeClr val="bg1"/>
                </a:solidFill>
                <a:effectLst/>
              </a:rPr>
              <a:t>Once more, the boy saw that the ogress would catch up with him very soon and he said, „What are we to do now, my dearest </a:t>
            </a:r>
            <a:r>
              <a:rPr lang="en-US" sz="2000" dirty="0" err="1" smtClean="0">
                <a:solidFill>
                  <a:schemeClr val="bg1"/>
                </a:solidFill>
                <a:effectLst/>
              </a:rPr>
              <a:t>Búkolla</a:t>
            </a:r>
            <a:r>
              <a:rPr lang="en-US" sz="2000" dirty="0" smtClean="0">
                <a:solidFill>
                  <a:schemeClr val="bg1"/>
                </a:solidFill>
                <a:effectLst/>
              </a:rPr>
              <a:t>?“ “Pick a hair from my tail, and put it on the ground,“ she said. Then, to the hair, “By these words I lay the spell that you become a mountain so high that no one can go over it but the flying bird.“ The </a:t>
            </a:r>
            <a:r>
              <a:rPr lang="en-US" sz="2000" dirty="0">
                <a:solidFill>
                  <a:schemeClr val="bg1"/>
                </a:solidFill>
                <a:effectLst/>
              </a:rPr>
              <a:t>hair immediately turned into such a huge mountain that the boy could </a:t>
            </a:r>
            <a:r>
              <a:rPr lang="en-US" sz="2000" dirty="0" smtClean="0">
                <a:solidFill>
                  <a:schemeClr val="bg1"/>
                </a:solidFill>
                <a:effectLst/>
              </a:rPr>
              <a:t>only see straight </a:t>
            </a:r>
            <a:r>
              <a:rPr lang="en-US" sz="2000" dirty="0">
                <a:solidFill>
                  <a:schemeClr val="bg1"/>
                </a:solidFill>
                <a:effectLst/>
              </a:rPr>
              <a:t>up into the sky.</a:t>
            </a:r>
            <a:r>
              <a:rPr lang="en-US" sz="2000" dirty="0" smtClean="0">
                <a:solidFill>
                  <a:schemeClr val="bg1"/>
                </a:solidFill>
                <a:effectLst/>
              </a:rPr>
              <a:t> </a:t>
            </a:r>
            <a:endParaRPr lang="en-US" sz="2000" dirty="0">
              <a:solidFill>
                <a:schemeClr val="bg1"/>
              </a:solidFill>
              <a:latin typeface="+mn-lt"/>
            </a:endParaRPr>
          </a:p>
        </p:txBody>
      </p:sp>
    </p:spTree>
    <p:extLst>
      <p:ext uri="{BB962C8B-B14F-4D97-AF65-F5344CB8AC3E}">
        <p14:creationId xmlns:p14="http://schemas.microsoft.com/office/powerpoint/2010/main" val="995097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taðgengill efnis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2590800"/>
            <a:ext cx="5181494" cy="3070448"/>
          </a:xfrm>
        </p:spPr>
      </p:pic>
      <p:sp>
        <p:nvSpPr>
          <p:cNvPr id="2" name="Titill 1"/>
          <p:cNvSpPr>
            <a:spLocks noGrp="1"/>
          </p:cNvSpPr>
          <p:nvPr>
            <p:ph type="title"/>
          </p:nvPr>
        </p:nvSpPr>
        <p:spPr>
          <a:xfrm>
            <a:off x="457200" y="764704"/>
            <a:ext cx="8229600" cy="1584176"/>
          </a:xfrm>
        </p:spPr>
        <p:txBody>
          <a:bodyPr>
            <a:noAutofit/>
          </a:bodyPr>
          <a:lstStyle/>
          <a:p>
            <a:r>
              <a:rPr lang="en-US" sz="2000" dirty="0">
                <a:solidFill>
                  <a:schemeClr val="bg1"/>
                </a:solidFill>
                <a:effectLst/>
              </a:rPr>
              <a:t>When the </a:t>
            </a:r>
            <a:r>
              <a:rPr lang="en-US" sz="2000" dirty="0" smtClean="0">
                <a:solidFill>
                  <a:schemeClr val="bg1"/>
                </a:solidFill>
                <a:effectLst/>
              </a:rPr>
              <a:t>big ogress </a:t>
            </a:r>
            <a:r>
              <a:rPr lang="en-US" sz="2000" dirty="0">
                <a:solidFill>
                  <a:schemeClr val="bg1"/>
                </a:solidFill>
                <a:effectLst/>
              </a:rPr>
              <a:t>came to the mountain, she </a:t>
            </a:r>
            <a:r>
              <a:rPr lang="en-US" sz="2000" dirty="0" smtClean="0">
                <a:solidFill>
                  <a:schemeClr val="bg1"/>
                </a:solidFill>
                <a:effectLst/>
              </a:rPr>
              <a:t>screamed</a:t>
            </a:r>
            <a:r>
              <a:rPr lang="en-US" sz="2000" dirty="0">
                <a:solidFill>
                  <a:schemeClr val="bg1"/>
                </a:solidFill>
                <a:effectLst/>
              </a:rPr>
              <a:t>, “You won´t get away with that, my boy.“ To the </a:t>
            </a:r>
            <a:r>
              <a:rPr lang="en-US" sz="2000" dirty="0" smtClean="0">
                <a:solidFill>
                  <a:schemeClr val="bg1"/>
                </a:solidFill>
                <a:effectLst/>
              </a:rPr>
              <a:t>small </a:t>
            </a:r>
            <a:r>
              <a:rPr lang="en-US" sz="2000" dirty="0">
                <a:solidFill>
                  <a:schemeClr val="bg1"/>
                </a:solidFill>
                <a:effectLst/>
              </a:rPr>
              <a:t>ogress she said, “Go get me your </a:t>
            </a:r>
            <a:r>
              <a:rPr lang="en-US" sz="2000" dirty="0" smtClean="0">
                <a:solidFill>
                  <a:schemeClr val="bg1"/>
                </a:solidFill>
                <a:effectLst/>
              </a:rPr>
              <a:t>father’s </a:t>
            </a:r>
            <a:r>
              <a:rPr lang="en-US" sz="2000" dirty="0">
                <a:solidFill>
                  <a:schemeClr val="bg1"/>
                </a:solidFill>
                <a:effectLst/>
              </a:rPr>
              <a:t>big drill, my girl.“ </a:t>
            </a:r>
            <a:r>
              <a:rPr lang="en-US" sz="2000" dirty="0" smtClean="0">
                <a:solidFill>
                  <a:schemeClr val="bg1"/>
                </a:solidFill>
                <a:effectLst/>
              </a:rPr>
              <a:t>The small one ran home and returned with </a:t>
            </a:r>
            <a:r>
              <a:rPr lang="en-US" sz="2000" dirty="0">
                <a:solidFill>
                  <a:schemeClr val="bg1"/>
                </a:solidFill>
                <a:effectLst/>
              </a:rPr>
              <a:t>the drill</a:t>
            </a:r>
            <a:r>
              <a:rPr lang="en-US" sz="2000" dirty="0" smtClean="0">
                <a:solidFill>
                  <a:schemeClr val="bg1"/>
                </a:solidFill>
                <a:effectLst/>
              </a:rPr>
              <a:t>. </a:t>
            </a:r>
            <a:r>
              <a:rPr lang="en-US" sz="2000" dirty="0">
                <a:solidFill>
                  <a:schemeClr val="bg1"/>
                </a:solidFill>
                <a:effectLst/>
              </a:rPr>
              <a:t>The </a:t>
            </a:r>
            <a:r>
              <a:rPr lang="en-US" sz="2000" dirty="0" smtClean="0">
                <a:solidFill>
                  <a:schemeClr val="bg1"/>
                </a:solidFill>
                <a:effectLst/>
              </a:rPr>
              <a:t>big ogress </a:t>
            </a:r>
            <a:r>
              <a:rPr lang="en-US" sz="2000" dirty="0">
                <a:solidFill>
                  <a:schemeClr val="bg1"/>
                </a:solidFill>
                <a:effectLst/>
              </a:rPr>
              <a:t>then </a:t>
            </a:r>
            <a:r>
              <a:rPr lang="en-US" sz="2000" dirty="0" smtClean="0">
                <a:solidFill>
                  <a:schemeClr val="bg1"/>
                </a:solidFill>
                <a:effectLst/>
              </a:rPr>
              <a:t>drilled </a:t>
            </a:r>
            <a:r>
              <a:rPr lang="en-US" sz="2000" dirty="0">
                <a:solidFill>
                  <a:schemeClr val="bg1"/>
                </a:solidFill>
                <a:effectLst/>
              </a:rPr>
              <a:t>a hole straight through the mountain.</a:t>
            </a:r>
            <a:endParaRPr lang="is-IS" sz="2000" dirty="0">
              <a:solidFill>
                <a:schemeClr val="bg1"/>
              </a:solidFill>
              <a:latin typeface="+mn-lt"/>
            </a:endParaRPr>
          </a:p>
        </p:txBody>
      </p:sp>
    </p:spTree>
    <p:extLst>
      <p:ext uri="{BB962C8B-B14F-4D97-AF65-F5344CB8AC3E}">
        <p14:creationId xmlns:p14="http://schemas.microsoft.com/office/powerpoint/2010/main" val="3546412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taðgengill efnis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2636912"/>
            <a:ext cx="6120680" cy="3726414"/>
          </a:xfrm>
        </p:spPr>
      </p:pic>
      <p:sp>
        <p:nvSpPr>
          <p:cNvPr id="2" name="Titill 1"/>
          <p:cNvSpPr>
            <a:spLocks noGrp="1"/>
          </p:cNvSpPr>
          <p:nvPr>
            <p:ph type="title"/>
          </p:nvPr>
        </p:nvSpPr>
        <p:spPr>
          <a:xfrm>
            <a:off x="1403648" y="1196752"/>
            <a:ext cx="6400800" cy="1152128"/>
          </a:xfrm>
        </p:spPr>
        <p:txBody>
          <a:bodyPr>
            <a:noAutofit/>
          </a:bodyPr>
          <a:lstStyle/>
          <a:p>
            <a:r>
              <a:rPr lang="en-US" sz="2000" dirty="0" smtClean="0">
                <a:solidFill>
                  <a:schemeClr val="bg1"/>
                </a:solidFill>
                <a:effectLst/>
              </a:rPr>
              <a:t>When she could see through it, she started to squeeze herself into the hole. But it was too narrow for her and she got stuck. Finally, she turned into stone right there in the hole. </a:t>
            </a:r>
            <a:r>
              <a:rPr lang="en-US" sz="2000" dirty="0">
                <a:solidFill>
                  <a:schemeClr val="bg1"/>
                </a:solidFill>
                <a:effectLst/>
              </a:rPr>
              <a:t>And </a:t>
            </a:r>
            <a:r>
              <a:rPr lang="en-US" sz="2000" dirty="0" smtClean="0">
                <a:solidFill>
                  <a:schemeClr val="bg1"/>
                </a:solidFill>
                <a:effectLst/>
              </a:rPr>
              <a:t>that’s </a:t>
            </a:r>
            <a:r>
              <a:rPr lang="en-US" sz="2000" dirty="0">
                <a:solidFill>
                  <a:schemeClr val="bg1"/>
                </a:solidFill>
                <a:effectLst/>
              </a:rPr>
              <a:t>where she </a:t>
            </a:r>
            <a:r>
              <a:rPr lang="en-US" sz="2000" dirty="0" smtClean="0">
                <a:solidFill>
                  <a:schemeClr val="bg1"/>
                </a:solidFill>
                <a:effectLst/>
              </a:rPr>
              <a:t>still is today</a:t>
            </a:r>
            <a:r>
              <a:rPr lang="en-US" sz="2000" dirty="0">
                <a:solidFill>
                  <a:schemeClr val="bg1"/>
                </a:solidFill>
                <a:effectLst/>
              </a:rPr>
              <a:t>. </a:t>
            </a:r>
            <a:endParaRPr lang="en-US" sz="2000" dirty="0">
              <a:solidFill>
                <a:schemeClr val="bg1"/>
              </a:solidFill>
              <a:latin typeface="+mn-lt"/>
            </a:endParaRPr>
          </a:p>
        </p:txBody>
      </p:sp>
    </p:spTree>
    <p:extLst>
      <p:ext uri="{BB962C8B-B14F-4D97-AF65-F5344CB8AC3E}">
        <p14:creationId xmlns:p14="http://schemas.microsoft.com/office/powerpoint/2010/main" val="9737377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taðgengill efnis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2636912"/>
            <a:ext cx="5616624" cy="3742581"/>
          </a:xfrm>
        </p:spPr>
      </p:pic>
      <p:sp>
        <p:nvSpPr>
          <p:cNvPr id="2" name="Titill 1"/>
          <p:cNvSpPr>
            <a:spLocks noGrp="1"/>
          </p:cNvSpPr>
          <p:nvPr>
            <p:ph type="title"/>
          </p:nvPr>
        </p:nvSpPr>
        <p:spPr>
          <a:xfrm>
            <a:off x="457200" y="152400"/>
            <a:ext cx="8229600" cy="1548408"/>
          </a:xfrm>
        </p:spPr>
        <p:txBody>
          <a:bodyPr>
            <a:normAutofit/>
          </a:bodyPr>
          <a:lstStyle/>
          <a:p>
            <a:r>
              <a:rPr lang="en-US" sz="2000" dirty="0">
                <a:solidFill>
                  <a:schemeClr val="bg1"/>
                </a:solidFill>
                <a:effectLst/>
              </a:rPr>
              <a:t>As for the boy, he reached the cottage safe and sound with his </a:t>
            </a:r>
            <a:r>
              <a:rPr lang="en-US" sz="2000" smtClean="0">
                <a:solidFill>
                  <a:schemeClr val="bg1"/>
                </a:solidFill>
                <a:effectLst/>
              </a:rPr>
              <a:t>Búkolla</a:t>
            </a:r>
            <a:r>
              <a:rPr lang="en-US" sz="2000" dirty="0">
                <a:solidFill>
                  <a:schemeClr val="bg1"/>
                </a:solidFill>
                <a:effectLst/>
              </a:rPr>
              <a:t>, and </a:t>
            </a:r>
            <a:r>
              <a:rPr lang="en-US" sz="2000" dirty="0" smtClean="0">
                <a:solidFill>
                  <a:schemeClr val="bg1"/>
                </a:solidFill>
                <a:effectLst/>
              </a:rPr>
              <a:t>the couple was very happy to </a:t>
            </a:r>
            <a:r>
              <a:rPr lang="en-US" sz="2000" dirty="0">
                <a:solidFill>
                  <a:schemeClr val="bg1"/>
                </a:solidFill>
                <a:effectLst/>
              </a:rPr>
              <a:t>have them both back. </a:t>
            </a:r>
            <a:r>
              <a:rPr lang="en-US" sz="2000" dirty="0">
                <a:effectLst/>
              </a:rPr>
              <a:t>   </a:t>
            </a:r>
            <a:endParaRPr lang="is-IS" sz="2000" dirty="0">
              <a:solidFill>
                <a:schemeClr val="bg1"/>
              </a:solidFill>
              <a:latin typeface="+mn-lt"/>
            </a:endParaRPr>
          </a:p>
        </p:txBody>
      </p:sp>
    </p:spTree>
    <p:extLst>
      <p:ext uri="{BB962C8B-B14F-4D97-AF65-F5344CB8AC3E}">
        <p14:creationId xmlns:p14="http://schemas.microsoft.com/office/powerpoint/2010/main" val="2529401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taðgengill efnis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6399" y="2590800"/>
            <a:ext cx="3901909" cy="2926432"/>
          </a:xfrm>
        </p:spPr>
      </p:pic>
      <p:sp>
        <p:nvSpPr>
          <p:cNvPr id="2" name="Titill 1"/>
          <p:cNvSpPr>
            <a:spLocks noGrp="1"/>
          </p:cNvSpPr>
          <p:nvPr>
            <p:ph type="title"/>
          </p:nvPr>
        </p:nvSpPr>
        <p:spPr>
          <a:xfrm>
            <a:off x="1331640" y="1412776"/>
            <a:ext cx="6400800" cy="1053480"/>
          </a:xfrm>
        </p:spPr>
        <p:txBody>
          <a:bodyPr>
            <a:normAutofit/>
          </a:bodyPr>
          <a:lstStyle/>
          <a:p>
            <a:r>
              <a:rPr lang="en-US" sz="2000" dirty="0" smtClean="0">
                <a:solidFill>
                  <a:schemeClr val="bg1"/>
                </a:solidFill>
                <a:latin typeface="+mn-lt"/>
              </a:rPr>
              <a:t>Once upon a time there lived a couple in a cottage. They had one boy and a cow. The cows name was </a:t>
            </a:r>
            <a:r>
              <a:rPr lang="en-US" sz="2000" dirty="0" err="1" smtClean="0">
                <a:solidFill>
                  <a:schemeClr val="bg1"/>
                </a:solidFill>
                <a:latin typeface="+mn-lt"/>
              </a:rPr>
              <a:t>Búkolla</a:t>
            </a:r>
            <a:r>
              <a:rPr lang="en-US" sz="2000" dirty="0" smtClean="0">
                <a:solidFill>
                  <a:schemeClr val="bg1"/>
                </a:solidFill>
                <a:latin typeface="+mn-lt"/>
              </a:rPr>
              <a:t>.</a:t>
            </a:r>
            <a:endParaRPr lang="en-US" sz="2000" dirty="0">
              <a:solidFill>
                <a:schemeClr val="bg1"/>
              </a:solidFill>
              <a:latin typeface="+mn-lt"/>
            </a:endParaRPr>
          </a:p>
        </p:txBody>
      </p:sp>
    </p:spTree>
    <p:extLst>
      <p:ext uri="{BB962C8B-B14F-4D97-AF65-F5344CB8AC3E}">
        <p14:creationId xmlns:p14="http://schemas.microsoft.com/office/powerpoint/2010/main" val="1229382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taðgengill efnis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1800" y="2708920"/>
            <a:ext cx="4079724" cy="2957800"/>
          </a:xfrm>
        </p:spPr>
      </p:pic>
      <p:sp>
        <p:nvSpPr>
          <p:cNvPr id="2" name="Titill 1"/>
          <p:cNvSpPr>
            <a:spLocks noGrp="1"/>
          </p:cNvSpPr>
          <p:nvPr>
            <p:ph type="title"/>
          </p:nvPr>
        </p:nvSpPr>
        <p:spPr>
          <a:xfrm>
            <a:off x="1371600" y="1124744"/>
            <a:ext cx="6400800" cy="1152128"/>
          </a:xfrm>
        </p:spPr>
        <p:txBody>
          <a:bodyPr>
            <a:noAutofit/>
          </a:bodyPr>
          <a:lstStyle/>
          <a:p>
            <a:r>
              <a:rPr lang="en-US" sz="2000" dirty="0" err="1" smtClean="0">
                <a:solidFill>
                  <a:schemeClr val="bg1"/>
                </a:solidFill>
                <a:latin typeface="+mn-lt"/>
              </a:rPr>
              <a:t>Búkolla</a:t>
            </a:r>
            <a:r>
              <a:rPr lang="en-US" sz="2000" dirty="0" smtClean="0">
                <a:solidFill>
                  <a:schemeClr val="bg1"/>
                </a:solidFill>
                <a:latin typeface="+mn-lt"/>
              </a:rPr>
              <a:t> gave birth to a little calf  and the woman stayed with her. After the little calf was born the woman ran into the house to tell the others. When they came back the cow had disappeared.	</a:t>
            </a:r>
            <a:endParaRPr lang="en-US" sz="2000" dirty="0">
              <a:solidFill>
                <a:schemeClr val="bg1"/>
              </a:solidFill>
              <a:latin typeface="+mn-lt"/>
            </a:endParaRPr>
          </a:p>
        </p:txBody>
      </p:sp>
    </p:spTree>
    <p:extLst>
      <p:ext uri="{BB962C8B-B14F-4D97-AF65-F5344CB8AC3E}">
        <p14:creationId xmlns:p14="http://schemas.microsoft.com/office/powerpoint/2010/main" val="80086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taðgengill efnis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2087209"/>
            <a:ext cx="4896544" cy="3549994"/>
          </a:xfrm>
        </p:spPr>
      </p:pic>
      <p:sp>
        <p:nvSpPr>
          <p:cNvPr id="2" name="Titill 1"/>
          <p:cNvSpPr>
            <a:spLocks noGrp="1"/>
          </p:cNvSpPr>
          <p:nvPr>
            <p:ph type="title"/>
          </p:nvPr>
        </p:nvSpPr>
        <p:spPr>
          <a:xfrm>
            <a:off x="457200" y="152400"/>
            <a:ext cx="8229600" cy="1548408"/>
          </a:xfrm>
        </p:spPr>
        <p:txBody>
          <a:bodyPr>
            <a:normAutofit/>
          </a:bodyPr>
          <a:lstStyle/>
          <a:p>
            <a:r>
              <a:rPr lang="en-US" sz="2000" dirty="0" smtClean="0">
                <a:solidFill>
                  <a:schemeClr val="bg1"/>
                </a:solidFill>
                <a:latin typeface="+mn-lt"/>
              </a:rPr>
              <a:t>They looked everywhere but couldn´t find her. Then they sent the boy out to look for her and told him not to bother to come back if he couldn´t find her.</a:t>
            </a:r>
            <a:endParaRPr lang="en-US" sz="2000" dirty="0">
              <a:solidFill>
                <a:schemeClr val="bg1"/>
              </a:solidFill>
              <a:latin typeface="+mn-lt"/>
            </a:endParaRPr>
          </a:p>
        </p:txBody>
      </p:sp>
    </p:spTree>
    <p:extLst>
      <p:ext uri="{BB962C8B-B14F-4D97-AF65-F5344CB8AC3E}">
        <p14:creationId xmlns:p14="http://schemas.microsoft.com/office/powerpoint/2010/main" val="769287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taðgengill efnis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2708920"/>
            <a:ext cx="5141636" cy="3816058"/>
          </a:xfrm>
        </p:spPr>
      </p:pic>
      <p:sp>
        <p:nvSpPr>
          <p:cNvPr id="2" name="Titill 1"/>
          <p:cNvSpPr>
            <a:spLocks noGrp="1"/>
          </p:cNvSpPr>
          <p:nvPr>
            <p:ph type="title"/>
          </p:nvPr>
        </p:nvSpPr>
        <p:spPr>
          <a:xfrm>
            <a:off x="457200" y="332656"/>
            <a:ext cx="8229600" cy="2592288"/>
          </a:xfrm>
        </p:spPr>
        <p:txBody>
          <a:bodyPr>
            <a:normAutofit fontScale="90000"/>
          </a:bodyPr>
          <a:lstStyle/>
          <a:p>
            <a:r>
              <a:rPr lang="en-US" sz="1900" dirty="0" smtClean="0">
                <a:solidFill>
                  <a:schemeClr val="bg1"/>
                </a:solidFill>
                <a:effectLst/>
              </a:rPr>
              <a:t/>
            </a:r>
            <a:br>
              <a:rPr lang="en-US" sz="1900" dirty="0" smtClean="0">
                <a:solidFill>
                  <a:schemeClr val="bg1"/>
                </a:solidFill>
                <a:effectLst/>
              </a:rPr>
            </a:br>
            <a:r>
              <a:rPr lang="en-US" sz="1900" dirty="0">
                <a:solidFill>
                  <a:schemeClr val="bg1"/>
                </a:solidFill>
                <a:effectLst/>
              </a:rPr>
              <a:t/>
            </a:r>
            <a:br>
              <a:rPr lang="en-US" sz="1900" dirty="0">
                <a:solidFill>
                  <a:schemeClr val="bg1"/>
                </a:solidFill>
                <a:effectLst/>
              </a:rPr>
            </a:br>
            <a:r>
              <a:rPr lang="en-US" sz="1900" dirty="0" smtClean="0">
                <a:solidFill>
                  <a:schemeClr val="bg1"/>
                </a:solidFill>
                <a:effectLst/>
              </a:rPr>
              <a:t>He </a:t>
            </a:r>
            <a:r>
              <a:rPr lang="en-US" sz="1900" dirty="0">
                <a:solidFill>
                  <a:schemeClr val="bg1"/>
                </a:solidFill>
                <a:effectLst/>
              </a:rPr>
              <a:t>walked for a long time until he became hungry and sat down to eat. In his desperation, he said out loud, „Moo now, my dearest </a:t>
            </a:r>
            <a:r>
              <a:rPr lang="en-US" sz="1900" dirty="0" err="1" smtClean="0">
                <a:solidFill>
                  <a:schemeClr val="bg1"/>
                </a:solidFill>
                <a:effectLst/>
              </a:rPr>
              <a:t>Búkolla</a:t>
            </a:r>
            <a:r>
              <a:rPr lang="en-US" sz="1900" dirty="0">
                <a:solidFill>
                  <a:schemeClr val="bg1"/>
                </a:solidFill>
                <a:effectLst/>
              </a:rPr>
              <a:t>, if you are </a:t>
            </a:r>
            <a:r>
              <a:rPr lang="en-US" sz="1900" dirty="0" smtClean="0">
                <a:solidFill>
                  <a:schemeClr val="bg1"/>
                </a:solidFill>
                <a:effectLst/>
              </a:rPr>
              <a:t>anywhere alive.“ From </a:t>
            </a:r>
            <a:r>
              <a:rPr lang="en-US" sz="1900" dirty="0">
                <a:solidFill>
                  <a:schemeClr val="bg1"/>
                </a:solidFill>
                <a:effectLst/>
              </a:rPr>
              <a:t>far, far away, he heard the </a:t>
            </a:r>
            <a:r>
              <a:rPr lang="en-US" sz="1900" dirty="0" smtClean="0">
                <a:solidFill>
                  <a:schemeClr val="bg1"/>
                </a:solidFill>
                <a:effectLst/>
              </a:rPr>
              <a:t>cow’s </a:t>
            </a:r>
            <a:r>
              <a:rPr lang="en-US" sz="1900" dirty="0">
                <a:solidFill>
                  <a:schemeClr val="bg1"/>
                </a:solidFill>
                <a:effectLst/>
              </a:rPr>
              <a:t>response. Again, the boy walked for a long time before he sat down to have another bite. Then he repeated, „Moo now, my dearest </a:t>
            </a:r>
            <a:r>
              <a:rPr lang="en-US" sz="1900" dirty="0" err="1" smtClean="0">
                <a:solidFill>
                  <a:schemeClr val="bg1"/>
                </a:solidFill>
                <a:effectLst/>
              </a:rPr>
              <a:t>Búkolla</a:t>
            </a:r>
            <a:r>
              <a:rPr lang="en-US" sz="1900" dirty="0">
                <a:solidFill>
                  <a:schemeClr val="bg1"/>
                </a:solidFill>
                <a:effectLst/>
              </a:rPr>
              <a:t>, if you are </a:t>
            </a:r>
            <a:r>
              <a:rPr lang="en-US" sz="1900" dirty="0" smtClean="0">
                <a:solidFill>
                  <a:schemeClr val="bg1"/>
                </a:solidFill>
                <a:effectLst/>
              </a:rPr>
              <a:t>anywhere alive.“ </a:t>
            </a:r>
            <a:r>
              <a:rPr lang="en-US" sz="1900" dirty="0">
                <a:solidFill>
                  <a:schemeClr val="bg1"/>
                </a:solidFill>
                <a:effectLst/>
              </a:rPr>
              <a:t>This time he heard the cow </a:t>
            </a:r>
            <a:r>
              <a:rPr lang="en-US" sz="1900" dirty="0" smtClean="0">
                <a:solidFill>
                  <a:schemeClr val="bg1"/>
                </a:solidFill>
                <a:effectLst/>
              </a:rPr>
              <a:t>a little closer </a:t>
            </a:r>
            <a:r>
              <a:rPr lang="en-US" sz="1900" dirty="0">
                <a:solidFill>
                  <a:schemeClr val="bg1"/>
                </a:solidFill>
                <a:effectLst/>
              </a:rPr>
              <a:t>than before. Once more the boy walked for a long time until he reached the </a:t>
            </a:r>
            <a:r>
              <a:rPr lang="en-US" sz="1900" dirty="0" smtClean="0">
                <a:solidFill>
                  <a:schemeClr val="bg1"/>
                </a:solidFill>
                <a:effectLst/>
              </a:rPr>
              <a:t>top of a high mountain. As he had walked a long time, </a:t>
            </a:r>
            <a:r>
              <a:rPr lang="en-US" sz="1900" dirty="0">
                <a:solidFill>
                  <a:schemeClr val="bg1"/>
                </a:solidFill>
                <a:effectLst/>
              </a:rPr>
              <a:t>he sat down to eat, again saying as before, „Moo now, my dearest </a:t>
            </a:r>
            <a:r>
              <a:rPr lang="en-US" sz="1900" dirty="0" err="1" smtClean="0">
                <a:solidFill>
                  <a:schemeClr val="bg1"/>
                </a:solidFill>
                <a:effectLst/>
              </a:rPr>
              <a:t>Búkolla</a:t>
            </a:r>
            <a:r>
              <a:rPr lang="en-US" sz="1900" dirty="0">
                <a:solidFill>
                  <a:schemeClr val="bg1"/>
                </a:solidFill>
                <a:effectLst/>
              </a:rPr>
              <a:t>, if you are </a:t>
            </a:r>
            <a:r>
              <a:rPr lang="en-US" sz="1900" dirty="0" smtClean="0">
                <a:solidFill>
                  <a:schemeClr val="bg1"/>
                </a:solidFill>
                <a:effectLst/>
              </a:rPr>
              <a:t>anywhere alive.“</a:t>
            </a:r>
            <a:r>
              <a:rPr lang="is-IS" sz="2000" dirty="0">
                <a:effectLst/>
              </a:rPr>
              <a:t/>
            </a:r>
            <a:br>
              <a:rPr lang="is-IS" sz="2000" dirty="0">
                <a:effectLst/>
              </a:rPr>
            </a:br>
            <a:endParaRPr lang="en-US" sz="2000" dirty="0">
              <a:solidFill>
                <a:schemeClr val="bg1"/>
              </a:solidFill>
              <a:latin typeface="+mn-lt"/>
            </a:endParaRPr>
          </a:p>
        </p:txBody>
      </p:sp>
    </p:spTree>
    <p:extLst>
      <p:ext uri="{BB962C8B-B14F-4D97-AF65-F5344CB8AC3E}">
        <p14:creationId xmlns:p14="http://schemas.microsoft.com/office/powerpoint/2010/main" val="23946961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taðgengill efnis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4" y="2636912"/>
            <a:ext cx="4646514" cy="3325162"/>
          </a:xfrm>
        </p:spPr>
      </p:pic>
      <p:sp>
        <p:nvSpPr>
          <p:cNvPr id="2" name="Titill 1"/>
          <p:cNvSpPr>
            <a:spLocks noGrp="1"/>
          </p:cNvSpPr>
          <p:nvPr>
            <p:ph type="title"/>
          </p:nvPr>
        </p:nvSpPr>
        <p:spPr>
          <a:xfrm>
            <a:off x="457200" y="152400"/>
            <a:ext cx="8229600" cy="1980456"/>
          </a:xfrm>
        </p:spPr>
        <p:txBody>
          <a:bodyPr>
            <a:normAutofit/>
          </a:bodyPr>
          <a:lstStyle/>
          <a:p>
            <a:r>
              <a:rPr lang="en-US" sz="2000" dirty="0">
                <a:solidFill>
                  <a:schemeClr val="bg1"/>
                </a:solidFill>
                <a:effectLst/>
              </a:rPr>
              <a:t>The </a:t>
            </a:r>
            <a:r>
              <a:rPr lang="en-US" sz="2000" dirty="0" smtClean="0">
                <a:solidFill>
                  <a:schemeClr val="bg1"/>
                </a:solidFill>
                <a:effectLst/>
              </a:rPr>
              <a:t>cow’s </a:t>
            </a:r>
            <a:r>
              <a:rPr lang="en-US" sz="2000" dirty="0">
                <a:solidFill>
                  <a:schemeClr val="bg1"/>
                </a:solidFill>
                <a:effectLst/>
              </a:rPr>
              <a:t>response now came from right under his feet. </a:t>
            </a:r>
            <a:r>
              <a:rPr lang="en-US" sz="2000" dirty="0" smtClean="0">
                <a:solidFill>
                  <a:schemeClr val="bg1"/>
                </a:solidFill>
                <a:effectLst/>
              </a:rPr>
              <a:t>The boy ran down the mountain and found a big cave. </a:t>
            </a:r>
            <a:r>
              <a:rPr lang="en-US" sz="2000" dirty="0">
                <a:solidFill>
                  <a:schemeClr val="bg1"/>
                </a:solidFill>
                <a:effectLst/>
              </a:rPr>
              <a:t>He went in, and </a:t>
            </a:r>
            <a:r>
              <a:rPr lang="en-US" sz="2000" dirty="0" smtClean="0">
                <a:solidFill>
                  <a:schemeClr val="bg1"/>
                </a:solidFill>
                <a:effectLst/>
              </a:rPr>
              <a:t>there </a:t>
            </a:r>
            <a:r>
              <a:rPr lang="en-US" sz="2000" dirty="0">
                <a:solidFill>
                  <a:schemeClr val="bg1"/>
                </a:solidFill>
                <a:effectLst/>
              </a:rPr>
              <a:t>he found </a:t>
            </a:r>
            <a:r>
              <a:rPr lang="en-US" sz="2000" dirty="0" err="1" smtClean="0">
                <a:solidFill>
                  <a:schemeClr val="bg1"/>
                </a:solidFill>
                <a:effectLst/>
              </a:rPr>
              <a:t>Búkolla</a:t>
            </a:r>
            <a:r>
              <a:rPr lang="en-US" sz="2000" dirty="0" smtClean="0">
                <a:solidFill>
                  <a:schemeClr val="bg1"/>
                </a:solidFill>
                <a:effectLst/>
              </a:rPr>
              <a:t>, bound to the wall. </a:t>
            </a:r>
            <a:r>
              <a:rPr lang="en-US" sz="2000" dirty="0">
                <a:solidFill>
                  <a:schemeClr val="bg1"/>
                </a:solidFill>
                <a:effectLst/>
              </a:rPr>
              <a:t>He untied the cow immediately, led her out, and set off back home. </a:t>
            </a:r>
            <a:endParaRPr lang="is-IS" sz="2000" dirty="0">
              <a:solidFill>
                <a:schemeClr val="bg1"/>
              </a:solidFill>
              <a:latin typeface="+mn-lt"/>
            </a:endParaRPr>
          </a:p>
        </p:txBody>
      </p:sp>
    </p:spTree>
    <p:extLst>
      <p:ext uri="{BB962C8B-B14F-4D97-AF65-F5344CB8AC3E}">
        <p14:creationId xmlns:p14="http://schemas.microsoft.com/office/powerpoint/2010/main" val="3630187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taðgengill efnis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4" y="2420888"/>
            <a:ext cx="5141127" cy="3655020"/>
          </a:xfrm>
        </p:spPr>
      </p:pic>
      <p:sp>
        <p:nvSpPr>
          <p:cNvPr id="2" name="Titill 1"/>
          <p:cNvSpPr>
            <a:spLocks noGrp="1"/>
          </p:cNvSpPr>
          <p:nvPr>
            <p:ph type="title"/>
          </p:nvPr>
        </p:nvSpPr>
        <p:spPr>
          <a:xfrm>
            <a:off x="395536" y="548680"/>
            <a:ext cx="8229600" cy="1440160"/>
          </a:xfrm>
        </p:spPr>
        <p:txBody>
          <a:bodyPr>
            <a:normAutofit/>
          </a:bodyPr>
          <a:lstStyle/>
          <a:p>
            <a:r>
              <a:rPr lang="en-US" sz="2000" dirty="0" smtClean="0">
                <a:solidFill>
                  <a:schemeClr val="bg1"/>
                </a:solidFill>
                <a:latin typeface="+mn-lt"/>
              </a:rPr>
              <a:t>When they had walked for a while they heard loud noises. They looked back and saw a big </a:t>
            </a:r>
            <a:r>
              <a:rPr lang="en-US" sz="2000" dirty="0" smtClean="0">
                <a:solidFill>
                  <a:schemeClr val="bg1"/>
                </a:solidFill>
                <a:latin typeface="+mn-lt"/>
              </a:rPr>
              <a:t>ogr</a:t>
            </a:r>
            <a:r>
              <a:rPr lang="en-US" sz="2000" dirty="0" smtClean="0">
                <a:solidFill>
                  <a:schemeClr val="bg1"/>
                </a:solidFill>
                <a:latin typeface="+mn-lt"/>
              </a:rPr>
              <a:t>ess and a smaller ogress running after them.</a:t>
            </a:r>
            <a:endParaRPr lang="en-US" sz="2000" dirty="0">
              <a:solidFill>
                <a:schemeClr val="bg1"/>
              </a:solidFill>
              <a:latin typeface="+mn-lt"/>
            </a:endParaRPr>
          </a:p>
        </p:txBody>
      </p:sp>
    </p:spTree>
    <p:extLst>
      <p:ext uri="{BB962C8B-B14F-4D97-AF65-F5344CB8AC3E}">
        <p14:creationId xmlns:p14="http://schemas.microsoft.com/office/powerpoint/2010/main" val="2819557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taðgengill efnis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4" y="2420888"/>
            <a:ext cx="4594727" cy="3574504"/>
          </a:xfrm>
        </p:spPr>
      </p:pic>
      <p:sp>
        <p:nvSpPr>
          <p:cNvPr id="2" name="Titill 1"/>
          <p:cNvSpPr>
            <a:spLocks noGrp="1"/>
          </p:cNvSpPr>
          <p:nvPr>
            <p:ph type="title"/>
          </p:nvPr>
        </p:nvSpPr>
        <p:spPr>
          <a:xfrm>
            <a:off x="467544" y="764704"/>
            <a:ext cx="8229600" cy="1008112"/>
          </a:xfrm>
        </p:spPr>
        <p:txBody>
          <a:bodyPr>
            <a:normAutofit/>
          </a:bodyPr>
          <a:lstStyle/>
          <a:p>
            <a:r>
              <a:rPr lang="en-US" sz="2000" dirty="0" smtClean="0">
                <a:solidFill>
                  <a:schemeClr val="bg1"/>
                </a:solidFill>
                <a:effectLst/>
              </a:rPr>
              <a:t>The boy said, “What </a:t>
            </a:r>
            <a:r>
              <a:rPr lang="en-US" sz="2000" dirty="0">
                <a:solidFill>
                  <a:schemeClr val="bg1"/>
                </a:solidFill>
                <a:effectLst/>
              </a:rPr>
              <a:t>are we to do now, my dearest </a:t>
            </a:r>
            <a:r>
              <a:rPr lang="en-US" sz="2000" dirty="0" err="1" smtClean="0">
                <a:solidFill>
                  <a:schemeClr val="bg1"/>
                </a:solidFill>
                <a:effectLst/>
              </a:rPr>
              <a:t>Búkolla</a:t>
            </a:r>
            <a:r>
              <a:rPr lang="en-US" sz="2000" dirty="0">
                <a:solidFill>
                  <a:schemeClr val="bg1"/>
                </a:solidFill>
                <a:effectLst/>
              </a:rPr>
              <a:t>?“. </a:t>
            </a:r>
            <a:r>
              <a:rPr lang="en-US" sz="2000" dirty="0">
                <a:solidFill>
                  <a:schemeClr val="bg1"/>
                </a:solidFill>
                <a:effectLst/>
              </a:rPr>
              <a:t>“Pick a hair from my tail, and put it on the ground,“ </a:t>
            </a:r>
            <a:r>
              <a:rPr lang="en-US" sz="2000" dirty="0" smtClean="0">
                <a:solidFill>
                  <a:schemeClr val="bg1"/>
                </a:solidFill>
                <a:effectLst/>
              </a:rPr>
              <a:t>the cow answered.</a:t>
            </a:r>
            <a:endParaRPr lang="is-IS" sz="2000" dirty="0">
              <a:solidFill>
                <a:schemeClr val="bg1"/>
              </a:solidFill>
              <a:latin typeface="+mn-lt"/>
            </a:endParaRPr>
          </a:p>
        </p:txBody>
      </p:sp>
    </p:spTree>
    <p:extLst>
      <p:ext uri="{BB962C8B-B14F-4D97-AF65-F5344CB8AC3E}">
        <p14:creationId xmlns:p14="http://schemas.microsoft.com/office/powerpoint/2010/main" val="3492353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taðgengill efnis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2636912"/>
            <a:ext cx="4836844" cy="3536942"/>
          </a:xfrm>
        </p:spPr>
      </p:pic>
      <p:sp>
        <p:nvSpPr>
          <p:cNvPr id="2" name="Titill 1"/>
          <p:cNvSpPr>
            <a:spLocks noGrp="1"/>
          </p:cNvSpPr>
          <p:nvPr>
            <p:ph type="title"/>
          </p:nvPr>
        </p:nvSpPr>
        <p:spPr>
          <a:xfrm>
            <a:off x="457200" y="908720"/>
            <a:ext cx="8229600" cy="1440160"/>
          </a:xfrm>
        </p:spPr>
        <p:txBody>
          <a:bodyPr>
            <a:normAutofit/>
          </a:bodyPr>
          <a:lstStyle/>
          <a:p>
            <a:r>
              <a:rPr lang="en-US" sz="2000" dirty="0">
                <a:solidFill>
                  <a:schemeClr val="bg1"/>
                </a:solidFill>
                <a:effectLst/>
              </a:rPr>
              <a:t>He did. The the</a:t>
            </a:r>
            <a:r>
              <a:rPr lang="en-US" sz="2000" dirty="0">
                <a:solidFill>
                  <a:schemeClr val="bg1"/>
                </a:solidFill>
                <a:effectLst/>
              </a:rPr>
              <a:t> cow said to the hair, “By these words I lay the spell that you become a stream so large that no one can cross it but the </a:t>
            </a:r>
            <a:r>
              <a:rPr lang="en-US" sz="2000" dirty="0" smtClean="0">
                <a:solidFill>
                  <a:schemeClr val="bg1"/>
                </a:solidFill>
                <a:effectLst/>
              </a:rPr>
              <a:t>flying bird.“  Immediately, </a:t>
            </a:r>
            <a:r>
              <a:rPr lang="en-US" sz="2000" dirty="0">
                <a:solidFill>
                  <a:schemeClr val="bg1"/>
                </a:solidFill>
                <a:effectLst/>
              </a:rPr>
              <a:t>the hair turned into a </a:t>
            </a:r>
            <a:r>
              <a:rPr lang="en-US" sz="2000" dirty="0" smtClean="0">
                <a:solidFill>
                  <a:schemeClr val="bg1"/>
                </a:solidFill>
                <a:effectLst/>
              </a:rPr>
              <a:t>huge stream</a:t>
            </a:r>
            <a:r>
              <a:rPr lang="en-US" sz="2000" dirty="0">
                <a:solidFill>
                  <a:schemeClr val="bg1"/>
                </a:solidFill>
                <a:effectLst/>
              </a:rPr>
              <a:t>. </a:t>
            </a:r>
            <a:endParaRPr lang="is-IS" sz="2000" dirty="0">
              <a:solidFill>
                <a:schemeClr val="bg1"/>
              </a:solidFill>
              <a:latin typeface="+mn-lt"/>
            </a:endParaRPr>
          </a:p>
        </p:txBody>
      </p:sp>
    </p:spTree>
    <p:extLst>
      <p:ext uri="{BB962C8B-B14F-4D97-AF65-F5344CB8AC3E}">
        <p14:creationId xmlns:p14="http://schemas.microsoft.com/office/powerpoint/2010/main" val="4146570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pír">
  <a:themeElements>
    <a:clrScheme name="Pappí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Ásýnd">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appí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1617</TotalTime>
  <Words>736</Words>
  <Application>Microsoft Office PowerPoint</Application>
  <PresentationFormat>Sýnt á skjá (4:3)</PresentationFormat>
  <Paragraphs>17</Paragraphs>
  <Slides>16</Slides>
  <Notes>0</Notes>
  <HiddenSlides>0</HiddenSlides>
  <MMClips>0</MMClips>
  <ScaleCrop>false</ScaleCrop>
  <HeadingPairs>
    <vt:vector size="4" baseType="variant">
      <vt:variant>
        <vt:lpstr>Þema</vt:lpstr>
      </vt:variant>
      <vt:variant>
        <vt:i4>1</vt:i4>
      </vt:variant>
      <vt:variant>
        <vt:lpstr>Skyggnutitlar</vt:lpstr>
      </vt:variant>
      <vt:variant>
        <vt:i4>16</vt:i4>
      </vt:variant>
    </vt:vector>
  </HeadingPairs>
  <TitlesOfParts>
    <vt:vector size="17" baseType="lpstr">
      <vt:lpstr>Pappír</vt:lpstr>
      <vt:lpstr>Búkolla</vt:lpstr>
      <vt:lpstr>Once upon a time there lived a couple in a cottage. They had one boy and a cow. The cows name was Búkolla.</vt:lpstr>
      <vt:lpstr>Búkolla gave birth to a little calf  and the woman stayed with her. After the little calf was born the woman ran into the house to tell the others. When they came back the cow had disappeared. </vt:lpstr>
      <vt:lpstr>They looked everywhere but couldn´t find her. Then they sent the boy out to look for her and told him not to bother to come back if he couldn´t find her.</vt:lpstr>
      <vt:lpstr>  He walked for a long time until he became hungry and sat down to eat. In his desperation, he said out loud, „Moo now, my dearest Búkolla, if you are anywhere alive.“ From far, far away, he heard the cow’s response. Again, the boy walked for a long time before he sat down to have another bite. Then he repeated, „Moo now, my dearest Búkolla, if you are anywhere alive.“ This time he heard the cow a little closer than before. Once more the boy walked for a long time until he reached the top of a high mountain. As he had walked a long time, he sat down to eat, again saying as before, „Moo now, my dearest Búkolla, if you are anywhere alive.“ </vt:lpstr>
      <vt:lpstr>The cow’s response now came from right under his feet. The boy ran down the mountain and found a big cave. He went in, and there he found Búkolla, bound to the wall. He untied the cow immediately, led her out, and set off back home. </vt:lpstr>
      <vt:lpstr>When they had walked for a while they heard loud noises. They looked back and saw a big ogress and a smaller ogress running after them.</vt:lpstr>
      <vt:lpstr>The boy said, “What are we to do now, my dearest Búkolla?“. “Pick a hair from my tail, and put it on the ground,“ the cow answered.</vt:lpstr>
      <vt:lpstr>He did. The the cow said to the hair, “By these words I lay the spell that you become a stream so large that no one can cross it but the flying bird.“  Immediately, the hair turned into a huge stream. </vt:lpstr>
      <vt:lpstr>When the ogress reached the stream, she said, “You won’t get away with that, my boy.“ And she said to the small ogress: “Run, run home girl and get your father’s big bull.“ The small one ran off and soon returned with an enormous bull, which right away drank the whole stream.</vt:lpstr>
      <vt:lpstr>Again, the boy feared that the ogress would catch them very quickly and he said, „What are we to do now, my dearest Búkolla?“ “Pick a hair from my tail, and put it on the ground.“ Then Búkolla said to the hair “By these words I lay the spell that you become a fire so hot that no one can cross it but the flying bird.“ As soon as she had spoken, the hair turned into a big fire. </vt:lpstr>
      <vt:lpstr>When the big ogress reached the fire she shouted, “You won´t get away with that, my boy.“ And to the small ogress she said, “Go get your father’s big bull, girl.“ The girl did and returned with the bull, which then pissed all the water it had drunk from the stream and put out the fire.</vt:lpstr>
      <vt:lpstr>Once more, the boy saw that the ogress would catch up with him very soon and he said, „What are we to do now, my dearest Búkolla?“ “Pick a hair from my tail, and put it on the ground,“ she said. Then, to the hair, “By these words I lay the spell that you become a mountain so high that no one can go over it but the flying bird.“ The hair immediately turned into such a huge mountain that the boy could only see straight up into the sky. </vt:lpstr>
      <vt:lpstr>When the big ogress came to the mountain, she screamed, “You won´t get away with that, my boy.“ To the small ogress she said, “Go get me your father’s big drill, my girl.“ The small one ran home and returned with the drill. The big ogress then drilled a hole straight through the mountain.</vt:lpstr>
      <vt:lpstr>When she could see through it, she started to squeeze herself into the hole. But it was too narrow for her and she got stuck. Finally, she turned into stone right there in the hole. And that’s where she still is today. </vt:lpstr>
      <vt:lpstr>As for the boy, he reached the cottage safe and sound with his Búkolla, and the couple was very happy to have them both back.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Búkolla</dc:title>
  <dc:creator>Lenovo</dc:creator>
  <cp:lastModifiedBy>Lenovo</cp:lastModifiedBy>
  <cp:revision>20</cp:revision>
  <dcterms:created xsi:type="dcterms:W3CDTF">2014-01-11T11:14:59Z</dcterms:created>
  <dcterms:modified xsi:type="dcterms:W3CDTF">2014-01-31T14:28:21Z</dcterms:modified>
</cp:coreProperties>
</file>